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1749" r:id="rId4"/>
    <p:sldId id="258" r:id="rId5"/>
    <p:sldId id="261" r:id="rId6"/>
    <p:sldId id="1751" r:id="rId7"/>
    <p:sldId id="259" r:id="rId8"/>
    <p:sldId id="1750" r:id="rId9"/>
    <p:sldId id="260" r:id="rId10"/>
    <p:sldId id="262" r:id="rId11"/>
    <p:sldId id="263" r:id="rId12"/>
    <p:sldId id="264" r:id="rId13"/>
    <p:sldId id="265" r:id="rId14"/>
  </p:sldIdLst>
  <p:sldSz cx="18288000" cy="10287000"/>
  <p:notesSz cx="6858000" cy="9144000"/>
  <p:embeddedFontLst>
    <p:embeddedFont>
      <p:font typeface="方正兰亭粗黑简体" panose="02010600030101010101" charset="-122"/>
      <p:regular r:id="rId16"/>
    </p:embeddedFont>
    <p:embeddedFont>
      <p:font typeface="思源黑体 CN Normal" panose="02010600030101010101" charset="-122"/>
      <p:regular r:id="rId17"/>
    </p:embeddedFont>
    <p:embeddedFont>
      <p:font typeface="Arial Black" panose="020B0A04020102020204" pitchFamily="34" charset="0"/>
      <p:bold r:id="rId18"/>
    </p:embeddedFont>
    <p:embeddedFont>
      <p:font typeface="Cambria Math" panose="02040503050406030204" pitchFamily="18" charset="0"/>
      <p:regular r:id="rId19"/>
    </p:embeddedFont>
    <p:embeddedFont>
      <p:font typeface="Comic Sans Bold" panose="02010600030101010101" charset="0"/>
      <p:regular r:id="rId20"/>
    </p:embeddedFont>
    <p:embeddedFont>
      <p:font typeface="Poppins" panose="00000500000000000000" pitchFamily="2" charset="0"/>
      <p:regular r:id="rId21"/>
      <p:bold r:id="rId22"/>
      <p:italic r:id="rId23"/>
      <p:boldItalic r:id="rId24"/>
    </p:embeddedFont>
    <p:embeddedFont>
      <p:font typeface="Poppins Bold" panose="00000800000000000000" charset="0"/>
      <p:regular r:id="rId25"/>
    </p:embeddedFont>
    <p:embeddedFont>
      <p:font typeface="等线" panose="02010600030101010101" pitchFamily="2" charset="-122"/>
      <p:regular r:id="rId26"/>
      <p:bold r:id="rId27"/>
    </p:embeddedFont>
    <p:embeddedFont>
      <p:font typeface="仿宋" panose="02010609060101010101" pitchFamily="49" charset="-122"/>
      <p:regular r:id="rId28"/>
    </p:embeddedFont>
    <p:embeddedFont>
      <p:font typeface="黑体" panose="02010609060101010101" pitchFamily="49" charset="-122"/>
      <p:regular r:id="rId29"/>
    </p:embeddedFont>
    <p:embeddedFont>
      <p:font typeface="华文琥珀" panose="02010800040101010101" pitchFamily="2" charset="-122"/>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AE4"/>
    <a:srgbClr val="1601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237"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429836-1912-472A-9311-B9A6EA85D64D}" type="datetimeFigureOut">
              <a:rPr lang="zh-CN" altLang="en-US" smtClean="0"/>
              <a:t>2024/12/22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8CA489-A595-440A-A211-5F0EA8F5B3A2}" type="slidenum">
              <a:rPr lang="zh-CN" altLang="en-US" smtClean="0"/>
              <a:t>‹#›</a:t>
            </a:fld>
            <a:endParaRPr lang="zh-CN" altLang="en-US"/>
          </a:p>
        </p:txBody>
      </p:sp>
    </p:spTree>
    <p:extLst>
      <p:ext uri="{BB962C8B-B14F-4D97-AF65-F5344CB8AC3E}">
        <p14:creationId xmlns:p14="http://schemas.microsoft.com/office/powerpoint/2010/main" val="146223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78CA489-A595-440A-A211-5F0EA8F5B3A2}" type="slidenum">
              <a:rPr lang="zh-CN" altLang="en-US" smtClean="0"/>
              <a:t>1</a:t>
            </a:fld>
            <a:endParaRPr lang="zh-CN" altLang="en-US"/>
          </a:p>
        </p:txBody>
      </p:sp>
    </p:spTree>
    <p:extLst>
      <p:ext uri="{BB962C8B-B14F-4D97-AF65-F5344CB8AC3E}">
        <p14:creationId xmlns:p14="http://schemas.microsoft.com/office/powerpoint/2010/main" val="2193778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78CA489-A595-440A-A211-5F0EA8F5B3A2}" type="slidenum">
              <a:rPr lang="zh-CN" altLang="en-US" smtClean="0"/>
              <a:t>8</a:t>
            </a:fld>
            <a:endParaRPr lang="zh-CN" altLang="en-US"/>
          </a:p>
        </p:txBody>
      </p:sp>
    </p:spTree>
    <p:extLst>
      <p:ext uri="{BB962C8B-B14F-4D97-AF65-F5344CB8AC3E}">
        <p14:creationId xmlns:p14="http://schemas.microsoft.com/office/powerpoint/2010/main" val="2234185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78CA489-A595-440A-A211-5F0EA8F5B3A2}" type="slidenum">
              <a:rPr lang="zh-CN" altLang="en-US" smtClean="0"/>
              <a:t>10</a:t>
            </a:fld>
            <a:endParaRPr lang="zh-CN" altLang="en-US"/>
          </a:p>
        </p:txBody>
      </p:sp>
    </p:spTree>
    <p:extLst>
      <p:ext uri="{BB962C8B-B14F-4D97-AF65-F5344CB8AC3E}">
        <p14:creationId xmlns:p14="http://schemas.microsoft.com/office/powerpoint/2010/main" val="3454284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78CA489-A595-440A-A211-5F0EA8F5B3A2}" type="slidenum">
              <a:rPr lang="zh-CN" altLang="en-US" smtClean="0"/>
              <a:t>13</a:t>
            </a:fld>
            <a:endParaRPr lang="zh-CN" altLang="en-US"/>
          </a:p>
        </p:txBody>
      </p:sp>
    </p:spTree>
    <p:extLst>
      <p:ext uri="{BB962C8B-B14F-4D97-AF65-F5344CB8AC3E}">
        <p14:creationId xmlns:p14="http://schemas.microsoft.com/office/powerpoint/2010/main" val="3275332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01导航页版式">
    <p:spTree>
      <p:nvGrpSpPr>
        <p:cNvPr id="1" name=""/>
        <p:cNvGrpSpPr/>
        <p:nvPr/>
      </p:nvGrpSpPr>
      <p:grpSpPr>
        <a:xfrm>
          <a:off x="0" y="0"/>
          <a:ext cx="0" cy="0"/>
          <a:chOff x="0" y="0"/>
          <a:chExt cx="0" cy="0"/>
        </a:xfrm>
      </p:grpSpPr>
      <p:pic>
        <p:nvPicPr>
          <p:cNvPr id="21" name="图片 20" descr="图片包含 游戏机, 鸟, 白色&#10;&#10;描述已自动生成"/>
          <p:cNvPicPr>
            <a:picLocks noChangeAspect="1"/>
          </p:cNvPicPr>
          <p:nvPr userDrawn="1"/>
        </p:nvPicPr>
        <p:blipFill>
          <a:blip r:embed="rId2" cstate="email">
            <a:alphaModFix amt="50000"/>
          </a:blip>
          <a:stretch>
            <a:fillRect/>
          </a:stretch>
        </p:blipFill>
        <p:spPr>
          <a:xfrm>
            <a:off x="0" y="0"/>
            <a:ext cx="18288000" cy="10287000"/>
          </a:xfrm>
          <a:prstGeom prst="rect">
            <a:avLst/>
          </a:prstGeom>
        </p:spPr>
      </p:pic>
      <p:sp>
        <p:nvSpPr>
          <p:cNvPr id="31" name="矩形 30"/>
          <p:cNvSpPr/>
          <p:nvPr userDrawn="1"/>
        </p:nvSpPr>
        <p:spPr>
          <a:xfrm>
            <a:off x="-11470" y="0"/>
            <a:ext cx="18299471" cy="9259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p>
        </p:txBody>
      </p:sp>
      <p:sp>
        <p:nvSpPr>
          <p:cNvPr id="16" name="文本占位符 15"/>
          <p:cNvSpPr>
            <a:spLocks noGrp="1"/>
          </p:cNvSpPr>
          <p:nvPr userDrawn="1">
            <p:ph type="body" sz="quarter" idx="10" hasCustomPrompt="1"/>
          </p:nvPr>
        </p:nvSpPr>
        <p:spPr>
          <a:xfrm>
            <a:off x="7185689" y="326900"/>
            <a:ext cx="2510784" cy="566738"/>
          </a:xfrm>
        </p:spPr>
        <p:txBody>
          <a:bodyPr>
            <a:noAutofit/>
          </a:bodyPr>
          <a:lstStyle>
            <a:lvl1pPr marL="0" indent="0" algn="ctr">
              <a:buNone/>
              <a:defRPr sz="2400" b="1">
                <a:solidFill>
                  <a:schemeClr val="bg1"/>
                </a:solidFill>
                <a:latin typeface="思源黑体 CN Normal" panose="020B0400000000000000" pitchFamily="34" charset="-122"/>
                <a:ea typeface="思源黑体 CN Normal" panose="020B0400000000000000" pitchFamily="34" charset="-122"/>
              </a:defRPr>
            </a:lvl1pPr>
          </a:lstStyle>
          <a:p>
            <a:pPr lvl="0"/>
            <a:r>
              <a:rPr lang="zh-CN" altLang="en-US" dirty="0"/>
              <a:t>点击添加标题</a:t>
            </a:r>
          </a:p>
        </p:txBody>
      </p:sp>
      <p:sp>
        <p:nvSpPr>
          <p:cNvPr id="18" name="文本占位符 15"/>
          <p:cNvSpPr>
            <a:spLocks noGrp="1"/>
          </p:cNvSpPr>
          <p:nvPr userDrawn="1">
            <p:ph type="body" sz="quarter" idx="11" hasCustomPrompt="1"/>
          </p:nvPr>
        </p:nvSpPr>
        <p:spPr>
          <a:xfrm>
            <a:off x="9832266" y="326900"/>
            <a:ext cx="2510784" cy="566738"/>
          </a:xfrm>
        </p:spPr>
        <p:txBody>
          <a:bodyPr>
            <a:noAutofit/>
          </a:bodyPr>
          <a:lstStyle>
            <a:lvl1pPr marL="0" indent="0" algn="ctr">
              <a:buNone/>
              <a:defRPr sz="2100" b="0">
                <a:solidFill>
                  <a:schemeClr val="bg1">
                    <a:alpha val="36000"/>
                  </a:schemeClr>
                </a:solidFill>
                <a:latin typeface="思源黑体 CN Normal" panose="020B0400000000000000" pitchFamily="34" charset="-122"/>
                <a:ea typeface="思源黑体 CN Normal" panose="020B0400000000000000" pitchFamily="34" charset="-122"/>
              </a:defRPr>
            </a:lvl1pPr>
          </a:lstStyle>
          <a:p>
            <a:pPr lvl="0"/>
            <a:r>
              <a:rPr lang="zh-CN" altLang="en-US" dirty="0"/>
              <a:t>点击添加标题</a:t>
            </a:r>
          </a:p>
        </p:txBody>
      </p:sp>
      <p:sp>
        <p:nvSpPr>
          <p:cNvPr id="19" name="文本占位符 15"/>
          <p:cNvSpPr>
            <a:spLocks noGrp="1"/>
          </p:cNvSpPr>
          <p:nvPr userDrawn="1">
            <p:ph type="body" sz="quarter" idx="12" hasCustomPrompt="1"/>
          </p:nvPr>
        </p:nvSpPr>
        <p:spPr>
          <a:xfrm>
            <a:off x="12459794" y="326900"/>
            <a:ext cx="2510784" cy="566738"/>
          </a:xfrm>
        </p:spPr>
        <p:txBody>
          <a:bodyPr>
            <a:noAutofit/>
          </a:bodyPr>
          <a:lstStyle>
            <a:lvl1pPr marL="0" indent="0" algn="ctr">
              <a:buNone/>
              <a:defRPr sz="2100" b="0">
                <a:solidFill>
                  <a:schemeClr val="bg1">
                    <a:alpha val="36000"/>
                  </a:schemeClr>
                </a:solidFill>
                <a:latin typeface="思源黑体 CN Normal" panose="020B0400000000000000" pitchFamily="34" charset="-122"/>
                <a:ea typeface="思源黑体 CN Normal" panose="020B0400000000000000" pitchFamily="34" charset="-122"/>
              </a:defRPr>
            </a:lvl1pPr>
          </a:lstStyle>
          <a:p>
            <a:pPr lvl="0"/>
            <a:r>
              <a:rPr lang="zh-CN" altLang="en-US" dirty="0"/>
              <a:t>点击添加标题</a:t>
            </a:r>
          </a:p>
        </p:txBody>
      </p:sp>
      <p:sp>
        <p:nvSpPr>
          <p:cNvPr id="20" name="文本占位符 15"/>
          <p:cNvSpPr>
            <a:spLocks noGrp="1"/>
          </p:cNvSpPr>
          <p:nvPr userDrawn="1">
            <p:ph type="body" sz="quarter" idx="13" hasCustomPrompt="1"/>
          </p:nvPr>
        </p:nvSpPr>
        <p:spPr>
          <a:xfrm>
            <a:off x="15087321" y="326900"/>
            <a:ext cx="2510784" cy="566738"/>
          </a:xfrm>
        </p:spPr>
        <p:txBody>
          <a:bodyPr>
            <a:noAutofit/>
          </a:bodyPr>
          <a:lstStyle>
            <a:lvl1pPr marL="0" indent="0" algn="ctr">
              <a:buNone/>
              <a:defRPr sz="2100" b="0" i="0">
                <a:solidFill>
                  <a:schemeClr val="bg1">
                    <a:alpha val="36000"/>
                  </a:schemeClr>
                </a:solidFill>
                <a:latin typeface="思源黑体 CN Normal" panose="020B0400000000000000" pitchFamily="34" charset="-122"/>
                <a:ea typeface="思源黑体 CN Normal" panose="020B0400000000000000" pitchFamily="34" charset="-122"/>
              </a:defRPr>
            </a:lvl1pPr>
          </a:lstStyle>
          <a:p>
            <a:pPr lvl="0"/>
            <a:r>
              <a:rPr lang="zh-CN" altLang="en-US" dirty="0"/>
              <a:t>点击添加标题</a:t>
            </a:r>
          </a:p>
        </p:txBody>
      </p:sp>
      <p:cxnSp>
        <p:nvCxnSpPr>
          <p:cNvPr id="23" name="直接连接符 22"/>
          <p:cNvCxnSpPr/>
          <p:nvPr userDrawn="1"/>
        </p:nvCxnSpPr>
        <p:spPr>
          <a:xfrm>
            <a:off x="988220" y="9355932"/>
            <a:ext cx="1631156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占位符 15"/>
          <p:cNvSpPr>
            <a:spLocks noGrp="1"/>
          </p:cNvSpPr>
          <p:nvPr userDrawn="1">
            <p:ph type="body" sz="quarter" idx="14" hasCustomPrompt="1"/>
          </p:nvPr>
        </p:nvSpPr>
        <p:spPr>
          <a:xfrm>
            <a:off x="873918" y="9355933"/>
            <a:ext cx="10117932" cy="566738"/>
          </a:xfrm>
        </p:spPr>
        <p:txBody>
          <a:bodyPr>
            <a:noAutofit/>
          </a:bodyPr>
          <a:lstStyle>
            <a:lvl1pPr marL="0" indent="0" algn="l">
              <a:buNone/>
              <a:defRPr sz="1650" b="0">
                <a:solidFill>
                  <a:schemeClr val="bg1">
                    <a:lumMod val="75000"/>
                  </a:schemeClr>
                </a:solidFill>
                <a:latin typeface="思源黑体 CN Normal" panose="020B0400000000000000" pitchFamily="34" charset="-122"/>
                <a:ea typeface="思源黑体 CN Normal" panose="020B0400000000000000" pitchFamily="34" charset="-122"/>
              </a:defRPr>
            </a:lvl1pPr>
          </a:lstStyle>
          <a:p>
            <a:pPr lvl="0"/>
            <a:r>
              <a:rPr lang="zh-CN" altLang="en-US" dirty="0"/>
              <a:t>点击此处修改项目备注名称</a:t>
            </a:r>
          </a:p>
        </p:txBody>
      </p:sp>
      <p:grpSp>
        <p:nvGrpSpPr>
          <p:cNvPr id="17" name="组合 16"/>
          <p:cNvGrpSpPr/>
          <p:nvPr userDrawn="1"/>
        </p:nvGrpSpPr>
        <p:grpSpPr>
          <a:xfrm>
            <a:off x="118407" y="1558290"/>
            <a:ext cx="649617" cy="151923"/>
            <a:chOff x="78938" y="1038860"/>
            <a:chExt cx="433078" cy="101282"/>
          </a:xfrm>
        </p:grpSpPr>
        <p:sp>
          <p:nvSpPr>
            <p:cNvPr id="22" name="平行四边形 21"/>
            <p:cNvSpPr/>
            <p:nvPr/>
          </p:nvSpPr>
          <p:spPr>
            <a:xfrm>
              <a:off x="78938" y="1038860"/>
              <a:ext cx="131164" cy="101282"/>
            </a:xfrm>
            <a:prstGeom prst="parallelogram">
              <a:avLst/>
            </a:prstGeom>
            <a:solidFill>
              <a:schemeClr val="accent1">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5" name="平行四边形 24"/>
            <p:cNvSpPr/>
            <p:nvPr/>
          </p:nvSpPr>
          <p:spPr>
            <a:xfrm>
              <a:off x="229895" y="1038860"/>
              <a:ext cx="131164" cy="101282"/>
            </a:xfrm>
            <a:prstGeom prst="parallelogram">
              <a:avLst/>
            </a:pr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7" name="平行四边形 26"/>
            <p:cNvSpPr/>
            <p:nvPr/>
          </p:nvSpPr>
          <p:spPr>
            <a:xfrm>
              <a:off x="380852" y="1038860"/>
              <a:ext cx="131164" cy="101282"/>
            </a:xfrm>
            <a:prstGeom prst="parallelogram">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grpSp>
      <p:pic>
        <p:nvPicPr>
          <p:cNvPr id="55" name="图片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9185" y="98856"/>
            <a:ext cx="3662114" cy="687045"/>
          </a:xfrm>
          <a:prstGeom prst="rect">
            <a:avLst/>
          </a:prstGeom>
        </p:spPr>
      </p:pic>
    </p:spTree>
    <p:extLst>
      <p:ext uri="{BB962C8B-B14F-4D97-AF65-F5344CB8AC3E}">
        <p14:creationId xmlns:p14="http://schemas.microsoft.com/office/powerpoint/2010/main" val="3507838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5869" t="-36477" r="-14225" b="-26584"/>
            </a:stretch>
          </a:blipFill>
        </p:spPr>
        <p:txBody>
          <a:bodyPr/>
          <a:lstStyle/>
          <a:p>
            <a:endParaRPr lang="zh-CN" altLang="en-US" dirty="0"/>
          </a:p>
        </p:txBody>
      </p:sp>
      <p:grpSp>
        <p:nvGrpSpPr>
          <p:cNvPr id="3" name="Group 3"/>
          <p:cNvGrpSpPr/>
          <p:nvPr/>
        </p:nvGrpSpPr>
        <p:grpSpPr>
          <a:xfrm>
            <a:off x="10833091" y="361515"/>
            <a:ext cx="12852418" cy="9977625"/>
            <a:chOff x="0" y="0"/>
            <a:chExt cx="812800" cy="630995"/>
          </a:xfrm>
        </p:grpSpPr>
        <p:sp>
          <p:nvSpPr>
            <p:cNvPr id="4" name="Freeform 4"/>
            <p:cNvSpPr/>
            <p:nvPr/>
          </p:nvSpPr>
          <p:spPr>
            <a:xfrm>
              <a:off x="0" y="0"/>
              <a:ext cx="812800" cy="630995"/>
            </a:xfrm>
            <a:custGeom>
              <a:avLst/>
              <a:gdLst/>
              <a:ahLst/>
              <a:cxnLst/>
              <a:rect l="l" t="t" r="r" b="b"/>
              <a:pathLst>
                <a:path w="812800" h="630995">
                  <a:moveTo>
                    <a:pt x="406400" y="0"/>
                  </a:moveTo>
                  <a:cubicBezTo>
                    <a:pt x="181951" y="0"/>
                    <a:pt x="0" y="141253"/>
                    <a:pt x="0" y="315498"/>
                  </a:cubicBezTo>
                  <a:cubicBezTo>
                    <a:pt x="0" y="489742"/>
                    <a:pt x="181951" y="630995"/>
                    <a:pt x="406400" y="630995"/>
                  </a:cubicBezTo>
                  <a:cubicBezTo>
                    <a:pt x="630849" y="630995"/>
                    <a:pt x="812800" y="489742"/>
                    <a:pt x="812800" y="315498"/>
                  </a:cubicBezTo>
                  <a:cubicBezTo>
                    <a:pt x="812800" y="141253"/>
                    <a:pt x="630849" y="0"/>
                    <a:pt x="406400" y="0"/>
                  </a:cubicBezTo>
                  <a:close/>
                </a:path>
              </a:pathLst>
            </a:custGeom>
            <a:solidFill>
              <a:srgbClr val="000000">
                <a:alpha val="0"/>
              </a:srgbClr>
            </a:solidFill>
            <a:ln w="152400" cap="sq">
              <a:solidFill>
                <a:srgbClr val="242424"/>
              </a:solidFill>
              <a:prstDash val="solid"/>
              <a:miter/>
            </a:ln>
          </p:spPr>
        </p:sp>
        <p:sp>
          <p:nvSpPr>
            <p:cNvPr id="5" name="TextBox 5"/>
            <p:cNvSpPr txBox="1"/>
            <p:nvPr/>
          </p:nvSpPr>
          <p:spPr>
            <a:xfrm>
              <a:off x="76200" y="21056"/>
              <a:ext cx="660400" cy="550784"/>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611603" y="-52140"/>
            <a:ext cx="13295394" cy="10391280"/>
          </a:xfrm>
          <a:custGeom>
            <a:avLst/>
            <a:gdLst/>
            <a:ahLst/>
            <a:cxnLst/>
            <a:rect l="l" t="t" r="r" b="b"/>
            <a:pathLst>
              <a:path w="13295394" h="10391280">
                <a:moveTo>
                  <a:pt x="0" y="0"/>
                </a:moveTo>
                <a:lnTo>
                  <a:pt x="13295394" y="0"/>
                </a:lnTo>
                <a:lnTo>
                  <a:pt x="13295394" y="10391280"/>
                </a:lnTo>
                <a:lnTo>
                  <a:pt x="0" y="103912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2725103" y="1342923"/>
            <a:ext cx="628446" cy="62844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548D"/>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081261" y="6808632"/>
            <a:ext cx="628446" cy="62844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9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744716" y="7745896"/>
            <a:ext cx="8094483" cy="897888"/>
            <a:chOff x="0" y="-57150"/>
            <a:chExt cx="734518" cy="236481"/>
          </a:xfrm>
        </p:grpSpPr>
        <p:sp>
          <p:nvSpPr>
            <p:cNvPr id="14" name="Freeform 14"/>
            <p:cNvSpPr/>
            <p:nvPr/>
          </p:nvSpPr>
          <p:spPr>
            <a:xfrm>
              <a:off x="0" y="0"/>
              <a:ext cx="712845" cy="179331"/>
            </a:xfrm>
            <a:custGeom>
              <a:avLst/>
              <a:gdLst/>
              <a:ahLst/>
              <a:cxnLst/>
              <a:rect l="l" t="t" r="r" b="b"/>
              <a:pathLst>
                <a:path w="712845" h="179331">
                  <a:moveTo>
                    <a:pt x="89665" y="0"/>
                  </a:moveTo>
                  <a:lnTo>
                    <a:pt x="623179" y="0"/>
                  </a:lnTo>
                  <a:cubicBezTo>
                    <a:pt x="672700" y="0"/>
                    <a:pt x="712845" y="40145"/>
                    <a:pt x="712845" y="89665"/>
                  </a:cubicBezTo>
                  <a:lnTo>
                    <a:pt x="712845" y="89665"/>
                  </a:lnTo>
                  <a:cubicBezTo>
                    <a:pt x="712845" y="139186"/>
                    <a:pt x="672700" y="179331"/>
                    <a:pt x="623179" y="179331"/>
                  </a:cubicBezTo>
                  <a:lnTo>
                    <a:pt x="89665" y="179331"/>
                  </a:lnTo>
                  <a:cubicBezTo>
                    <a:pt x="40145" y="179331"/>
                    <a:pt x="0" y="139186"/>
                    <a:pt x="0" y="89665"/>
                  </a:cubicBezTo>
                  <a:lnTo>
                    <a:pt x="0" y="89665"/>
                  </a:lnTo>
                  <a:cubicBezTo>
                    <a:pt x="0" y="40145"/>
                    <a:pt x="40145" y="0"/>
                    <a:pt x="89665" y="0"/>
                  </a:cubicBezTo>
                  <a:close/>
                </a:path>
              </a:pathLst>
            </a:custGeom>
            <a:solidFill>
              <a:srgbClr val="000000">
                <a:alpha val="0"/>
              </a:srgbClr>
            </a:solidFill>
            <a:ln w="28575" cap="rnd">
              <a:solidFill>
                <a:srgbClr val="000000"/>
              </a:solidFill>
              <a:prstDash val="solid"/>
              <a:round/>
            </a:ln>
          </p:spPr>
        </p:sp>
        <p:sp>
          <p:nvSpPr>
            <p:cNvPr id="15" name="TextBox 15"/>
            <p:cNvSpPr txBox="1"/>
            <p:nvPr/>
          </p:nvSpPr>
          <p:spPr>
            <a:xfrm>
              <a:off x="0" y="-57150"/>
              <a:ext cx="734518" cy="236481"/>
            </a:xfrm>
            <a:prstGeom prst="rect">
              <a:avLst/>
            </a:prstGeom>
          </p:spPr>
          <p:txBody>
            <a:bodyPr lIns="50800" tIns="50800" rIns="50800" bIns="50800" rtlCol="0" anchor="ctr"/>
            <a:lstStyle/>
            <a:p>
              <a:pPr algn="ctr">
                <a:lnSpc>
                  <a:spcPts val="3079"/>
                </a:lnSpc>
              </a:pPr>
              <a:endParaRPr lang="en-US" altLang="zh-CN" sz="2199" b="1" dirty="0">
                <a:solidFill>
                  <a:srgbClr val="000000"/>
                </a:solidFill>
                <a:latin typeface="黑体" panose="02010609060101010101" pitchFamily="49" charset="-122"/>
                <a:ea typeface="黑体" panose="02010609060101010101" pitchFamily="49" charset="-122"/>
                <a:cs typeface="Poppins"/>
                <a:sym typeface="Poppins"/>
              </a:endParaRPr>
            </a:p>
            <a:p>
              <a:pPr algn="ctr">
                <a:lnSpc>
                  <a:spcPts val="3079"/>
                </a:lnSpc>
              </a:pPr>
              <a:endParaRPr lang="en-US" sz="4800" b="1" dirty="0">
                <a:solidFill>
                  <a:srgbClr val="000000"/>
                </a:solidFill>
                <a:latin typeface="黑体" panose="02010609060101010101" pitchFamily="49" charset="-122"/>
                <a:ea typeface="黑体" panose="02010609060101010101" pitchFamily="49" charset="-122"/>
                <a:cs typeface="Poppins"/>
                <a:sym typeface="Poppins"/>
              </a:endParaRPr>
            </a:p>
          </p:txBody>
        </p:sp>
      </p:grpSp>
      <p:sp>
        <p:nvSpPr>
          <p:cNvPr id="19" name="TextBox 19"/>
          <p:cNvSpPr txBox="1"/>
          <p:nvPr/>
        </p:nvSpPr>
        <p:spPr>
          <a:xfrm>
            <a:off x="109680" y="4763829"/>
            <a:ext cx="10681007" cy="2000869"/>
          </a:xfrm>
          <a:prstGeom prst="rect">
            <a:avLst/>
          </a:prstGeom>
        </p:spPr>
        <p:txBody>
          <a:bodyPr wrap="square" lIns="0" tIns="0" rIns="0" bIns="0" rtlCol="0" anchor="t">
            <a:spAutoFit/>
          </a:bodyPr>
          <a:lstStyle/>
          <a:p>
            <a:pPr algn="l">
              <a:lnSpc>
                <a:spcPts val="14502"/>
              </a:lnSpc>
            </a:pPr>
            <a:r>
              <a:rPr lang="en-US" sz="18834" b="1" spc="-414" dirty="0">
                <a:solidFill>
                  <a:srgbClr val="000000"/>
                </a:solidFill>
                <a:latin typeface="Comic Sans Bold"/>
                <a:ea typeface="Comic Sans Bold"/>
                <a:cs typeface="Comic Sans Bold"/>
                <a:sym typeface="Comic Sans Bold"/>
              </a:rPr>
              <a:t>Lato Lato</a:t>
            </a:r>
          </a:p>
        </p:txBody>
      </p:sp>
      <p:sp>
        <p:nvSpPr>
          <p:cNvPr id="20" name="TextBox 20"/>
          <p:cNvSpPr txBox="1"/>
          <p:nvPr/>
        </p:nvSpPr>
        <p:spPr>
          <a:xfrm>
            <a:off x="894504" y="8885020"/>
            <a:ext cx="9495611" cy="574453"/>
          </a:xfrm>
          <a:prstGeom prst="rect">
            <a:avLst/>
          </a:prstGeom>
        </p:spPr>
        <p:txBody>
          <a:bodyPr lIns="0" tIns="0" rIns="0" bIns="0" rtlCol="0" anchor="t">
            <a:spAutoFit/>
          </a:bodyPr>
          <a:lstStyle/>
          <a:p>
            <a:pPr algn="l">
              <a:lnSpc>
                <a:spcPts val="4596"/>
              </a:lnSpc>
            </a:pPr>
            <a:r>
              <a:rPr lang="en-US" sz="3677" spc="-158" dirty="0">
                <a:solidFill>
                  <a:srgbClr val="000000"/>
                </a:solidFill>
                <a:latin typeface="Poppins"/>
                <a:ea typeface="Poppins"/>
                <a:cs typeface="Poppins"/>
                <a:sym typeface="Poppins"/>
              </a:rPr>
              <a:t>A Nonlinear Drive System</a:t>
            </a:r>
          </a:p>
        </p:txBody>
      </p:sp>
      <p:sp>
        <p:nvSpPr>
          <p:cNvPr id="22" name="文本框 21">
            <a:extLst>
              <a:ext uri="{FF2B5EF4-FFF2-40B4-BE49-F238E27FC236}">
                <a16:creationId xmlns:a16="http://schemas.microsoft.com/office/drawing/2014/main" id="{99217A45-DA81-DDDC-CAAE-719D467D7612}"/>
              </a:ext>
            </a:extLst>
          </p:cNvPr>
          <p:cNvSpPr txBox="1"/>
          <p:nvPr/>
        </p:nvSpPr>
        <p:spPr>
          <a:xfrm>
            <a:off x="72247" y="185462"/>
            <a:ext cx="10820400" cy="2646878"/>
          </a:xfrm>
          <a:prstGeom prst="rect">
            <a:avLst/>
          </a:prstGeom>
          <a:noFill/>
        </p:spPr>
        <p:txBody>
          <a:bodyPr wrap="square" rtlCol="0">
            <a:spAutoFit/>
          </a:bodyPr>
          <a:lstStyle/>
          <a:p>
            <a:r>
              <a:rPr lang="en-US" altLang="zh-CN" sz="16600" dirty="0">
                <a:latin typeface="Comic Sans Bold" panose="02010600030101010101" charset="0"/>
              </a:rPr>
              <a:t>CUPT2025</a:t>
            </a:r>
            <a:endParaRPr lang="zh-CN" altLang="en-US" sz="16600" dirty="0">
              <a:latin typeface="Comic Sans Bold" panose="02010600030101010101" charset="0"/>
            </a:endParaRPr>
          </a:p>
        </p:txBody>
      </p:sp>
      <p:sp>
        <p:nvSpPr>
          <p:cNvPr id="25" name="TextBox 20">
            <a:extLst>
              <a:ext uri="{FF2B5EF4-FFF2-40B4-BE49-F238E27FC236}">
                <a16:creationId xmlns:a16="http://schemas.microsoft.com/office/drawing/2014/main" id="{566B9D17-BD96-52FE-1C8D-AEE853F947E3}"/>
              </a:ext>
            </a:extLst>
          </p:cNvPr>
          <p:cNvSpPr txBox="1"/>
          <p:nvPr/>
        </p:nvSpPr>
        <p:spPr>
          <a:xfrm>
            <a:off x="894504" y="9586803"/>
            <a:ext cx="9495611" cy="574453"/>
          </a:xfrm>
          <a:prstGeom prst="rect">
            <a:avLst/>
          </a:prstGeom>
        </p:spPr>
        <p:txBody>
          <a:bodyPr lIns="0" tIns="0" rIns="0" bIns="0" rtlCol="0" anchor="t">
            <a:spAutoFit/>
          </a:bodyPr>
          <a:lstStyle/>
          <a:p>
            <a:pPr algn="l">
              <a:lnSpc>
                <a:spcPts val="4596"/>
              </a:lnSpc>
            </a:pPr>
            <a:r>
              <a:rPr lang="en-US" sz="3677" spc="-158" dirty="0">
                <a:solidFill>
                  <a:srgbClr val="000000"/>
                </a:solidFill>
                <a:latin typeface="Poppins"/>
                <a:ea typeface="Poppins"/>
                <a:cs typeface="Poppins"/>
                <a:sym typeface="Poppins"/>
              </a:rPr>
              <a:t>@www.wenshijian.site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5869" t="-36477" r="-14225" b="-26584"/>
            </a:stretch>
          </a:blipFill>
        </p:spPr>
      </p:sp>
      <p:grpSp>
        <p:nvGrpSpPr>
          <p:cNvPr id="3" name="Group 3"/>
          <p:cNvGrpSpPr/>
          <p:nvPr/>
        </p:nvGrpSpPr>
        <p:grpSpPr>
          <a:xfrm>
            <a:off x="10830807" y="-1031012"/>
            <a:ext cx="14032537" cy="12657552"/>
            <a:chOff x="0" y="0"/>
            <a:chExt cx="812800" cy="733157"/>
          </a:xfrm>
        </p:grpSpPr>
        <p:sp>
          <p:nvSpPr>
            <p:cNvPr id="4" name="Freeform 4"/>
            <p:cNvSpPr/>
            <p:nvPr/>
          </p:nvSpPr>
          <p:spPr>
            <a:xfrm>
              <a:off x="0" y="0"/>
              <a:ext cx="812800" cy="733157"/>
            </a:xfrm>
            <a:custGeom>
              <a:avLst/>
              <a:gdLst/>
              <a:ahLst/>
              <a:cxnLst/>
              <a:rect l="l" t="t" r="r" b="b"/>
              <a:pathLst>
                <a:path w="812800" h="733157">
                  <a:moveTo>
                    <a:pt x="406400" y="0"/>
                  </a:moveTo>
                  <a:cubicBezTo>
                    <a:pt x="181951" y="0"/>
                    <a:pt x="0" y="164123"/>
                    <a:pt x="0" y="366579"/>
                  </a:cubicBezTo>
                  <a:cubicBezTo>
                    <a:pt x="0" y="569035"/>
                    <a:pt x="181951" y="733157"/>
                    <a:pt x="406400" y="733157"/>
                  </a:cubicBezTo>
                  <a:cubicBezTo>
                    <a:pt x="630849" y="733157"/>
                    <a:pt x="812800" y="569035"/>
                    <a:pt x="812800" y="366579"/>
                  </a:cubicBezTo>
                  <a:cubicBezTo>
                    <a:pt x="812800" y="164123"/>
                    <a:pt x="630849" y="0"/>
                    <a:pt x="406400" y="0"/>
                  </a:cubicBezTo>
                  <a:close/>
                </a:path>
              </a:pathLst>
            </a:custGeom>
            <a:solidFill>
              <a:srgbClr val="000000">
                <a:alpha val="0"/>
              </a:srgbClr>
            </a:solidFill>
            <a:ln w="152400" cap="sq">
              <a:solidFill>
                <a:srgbClr val="000000"/>
              </a:solidFill>
              <a:prstDash val="solid"/>
              <a:miter/>
            </a:ln>
          </p:spPr>
        </p:sp>
        <p:sp>
          <p:nvSpPr>
            <p:cNvPr id="5" name="TextBox 5"/>
            <p:cNvSpPr txBox="1"/>
            <p:nvPr/>
          </p:nvSpPr>
          <p:spPr>
            <a:xfrm>
              <a:off x="76200" y="30634"/>
              <a:ext cx="660400" cy="63379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1486075" y="-565921"/>
            <a:ext cx="12722000" cy="11727371"/>
          </a:xfrm>
          <a:custGeom>
            <a:avLst/>
            <a:gdLst/>
            <a:ahLst/>
            <a:cxnLst/>
            <a:rect l="l" t="t" r="r" b="b"/>
            <a:pathLst>
              <a:path w="12722000" h="11727371">
                <a:moveTo>
                  <a:pt x="0" y="0"/>
                </a:moveTo>
                <a:lnTo>
                  <a:pt x="12722000" y="0"/>
                </a:lnTo>
                <a:lnTo>
                  <a:pt x="12722000" y="11727371"/>
                </a:lnTo>
                <a:lnTo>
                  <a:pt x="0" y="117273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228600" y="800100"/>
            <a:ext cx="13947170" cy="3438377"/>
          </a:xfrm>
          <a:prstGeom prst="rect">
            <a:avLst/>
          </a:prstGeom>
        </p:spPr>
        <p:txBody>
          <a:bodyPr wrap="square" lIns="0" tIns="0" rIns="0" bIns="0" rtlCol="0" anchor="t">
            <a:spAutoFit/>
          </a:bodyPr>
          <a:lstStyle/>
          <a:p>
            <a:pPr algn="l">
              <a:lnSpc>
                <a:spcPts val="8743"/>
              </a:lnSpc>
            </a:pPr>
            <a:r>
              <a:rPr lang="en-US" altLang="zh-CN" sz="11500" b="1" spc="-531" dirty="0">
                <a:solidFill>
                  <a:srgbClr val="000000"/>
                </a:solidFill>
                <a:latin typeface="Comic Sans Bold"/>
                <a:ea typeface="Comic Sans Bold"/>
                <a:cs typeface="Comic Sans Bold"/>
                <a:sym typeface="Comic Sans Bold"/>
              </a:rPr>
              <a:t>Advanced Physical</a:t>
            </a:r>
          </a:p>
          <a:p>
            <a:pPr algn="l">
              <a:lnSpc>
                <a:spcPts val="8743"/>
              </a:lnSpc>
            </a:pPr>
            <a:endParaRPr lang="en-US" altLang="zh-CN" sz="11500" b="1" spc="-531" dirty="0">
              <a:solidFill>
                <a:srgbClr val="000000"/>
              </a:solidFill>
              <a:latin typeface="Comic Sans Bold"/>
              <a:ea typeface="Comic Sans Bold"/>
              <a:cs typeface="Comic Sans Bold"/>
              <a:sym typeface="Comic Sans Bold"/>
            </a:endParaRPr>
          </a:p>
          <a:p>
            <a:pPr algn="l">
              <a:lnSpc>
                <a:spcPts val="8743"/>
              </a:lnSpc>
            </a:pPr>
            <a:r>
              <a:rPr lang="en-US" altLang="zh-CN" sz="11500" b="1" spc="-531" dirty="0">
                <a:solidFill>
                  <a:srgbClr val="000000"/>
                </a:solidFill>
                <a:latin typeface="Comic Sans Bold"/>
                <a:ea typeface="Comic Sans Bold"/>
                <a:cs typeface="Comic Sans Bold"/>
                <a:sym typeface="Comic Sans Bold"/>
              </a:rPr>
              <a:t>Model</a:t>
            </a:r>
          </a:p>
        </p:txBody>
      </p:sp>
      <p:grpSp>
        <p:nvGrpSpPr>
          <p:cNvPr id="9" name="Group 9"/>
          <p:cNvGrpSpPr/>
          <p:nvPr/>
        </p:nvGrpSpPr>
        <p:grpSpPr>
          <a:xfrm>
            <a:off x="11940987" y="1165523"/>
            <a:ext cx="628446" cy="62844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548D"/>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1100421" y="7340522"/>
            <a:ext cx="628446" cy="62844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5C8"/>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84A23745-C2E5-8A8B-DF7A-9C1471156238}"/>
              </a:ext>
            </a:extLst>
          </p:cNvPr>
          <p:cNvSpPr txBox="1"/>
          <p:nvPr/>
        </p:nvSpPr>
        <p:spPr>
          <a:xfrm>
            <a:off x="-147499" y="5029052"/>
            <a:ext cx="4118426" cy="620811"/>
          </a:xfrm>
          <a:prstGeom prst="rect">
            <a:avLst/>
          </a:prstGeom>
        </p:spPr>
        <p:txBody>
          <a:bodyPr wrap="square" lIns="0" tIns="0" rIns="0" bIns="0" rtlCol="0" anchor="t">
            <a:spAutoFit/>
          </a:bodyPr>
          <a:lstStyle/>
          <a:p>
            <a:pPr marL="647342" lvl="1" indent="-323671" algn="l">
              <a:lnSpc>
                <a:spcPts val="4197"/>
              </a:lnSpc>
              <a:buFont typeface="Arial"/>
              <a:buChar char="•"/>
            </a:pPr>
            <a:r>
              <a:rPr lang="zh-CN" altLang="en-US" sz="6000" b="1" dirty="0">
                <a:solidFill>
                  <a:srgbClr val="000000"/>
                </a:solidFill>
                <a:latin typeface="Poppins Bold"/>
                <a:ea typeface="Poppins Bold"/>
                <a:cs typeface="Poppins Bold"/>
                <a:sym typeface="Poppins Bold"/>
              </a:rPr>
              <a:t>增大摆角</a:t>
            </a:r>
            <a:endParaRPr lang="en-US" sz="6000" b="1" dirty="0">
              <a:solidFill>
                <a:srgbClr val="000000"/>
              </a:solidFill>
              <a:latin typeface="Poppins Bold"/>
              <a:ea typeface="Poppins Bold"/>
              <a:cs typeface="Poppins Bold"/>
              <a:sym typeface="Poppins Bold"/>
            </a:endParaRPr>
          </a:p>
        </p:txBody>
      </p:sp>
      <p:sp>
        <p:nvSpPr>
          <p:cNvPr id="22" name="TextBox 15">
            <a:extLst>
              <a:ext uri="{FF2B5EF4-FFF2-40B4-BE49-F238E27FC236}">
                <a16:creationId xmlns:a16="http://schemas.microsoft.com/office/drawing/2014/main" id="{4BEF40DA-B0E7-0D7A-BD21-CC3B9D260E32}"/>
              </a:ext>
            </a:extLst>
          </p:cNvPr>
          <p:cNvSpPr txBox="1"/>
          <p:nvPr/>
        </p:nvSpPr>
        <p:spPr>
          <a:xfrm>
            <a:off x="-176074" y="6440438"/>
            <a:ext cx="4118426" cy="601127"/>
          </a:xfrm>
          <a:prstGeom prst="rect">
            <a:avLst/>
          </a:prstGeom>
        </p:spPr>
        <p:txBody>
          <a:bodyPr wrap="square" lIns="0" tIns="0" rIns="0" bIns="0" rtlCol="0" anchor="t">
            <a:spAutoFit/>
          </a:bodyPr>
          <a:lstStyle/>
          <a:p>
            <a:pPr marL="647342" lvl="1" indent="-323671" algn="l">
              <a:lnSpc>
                <a:spcPts val="4197"/>
              </a:lnSpc>
              <a:buFont typeface="Arial"/>
              <a:buChar char="•"/>
            </a:pPr>
            <a:r>
              <a:rPr lang="zh-CN" altLang="en-US" sz="6000" b="1" dirty="0">
                <a:solidFill>
                  <a:srgbClr val="000000"/>
                </a:solidFill>
                <a:latin typeface="Poppins Bold"/>
                <a:ea typeface="Poppins Bold"/>
                <a:cs typeface="Poppins Bold"/>
                <a:sym typeface="Poppins Bold"/>
              </a:rPr>
              <a:t>考虑碰撞</a:t>
            </a:r>
            <a:endParaRPr lang="en-US" sz="6000" b="1" dirty="0">
              <a:solidFill>
                <a:srgbClr val="000000"/>
              </a:solidFill>
              <a:latin typeface="Poppins Bold"/>
              <a:ea typeface="Poppins Bold"/>
              <a:cs typeface="Poppins Bold"/>
              <a:sym typeface="Poppins Bold"/>
            </a:endParaRPr>
          </a:p>
        </p:txBody>
      </p:sp>
      <p:sp>
        <p:nvSpPr>
          <p:cNvPr id="8" name="文本框 7">
            <a:extLst>
              <a:ext uri="{FF2B5EF4-FFF2-40B4-BE49-F238E27FC236}">
                <a16:creationId xmlns:a16="http://schemas.microsoft.com/office/drawing/2014/main" id="{BE492DD1-44A5-4461-C994-36EC2604C6FB}"/>
              </a:ext>
            </a:extLst>
          </p:cNvPr>
          <p:cNvSpPr txBox="1"/>
          <p:nvPr/>
        </p:nvSpPr>
        <p:spPr>
          <a:xfrm>
            <a:off x="228600" y="7340522"/>
            <a:ext cx="6477000" cy="1754326"/>
          </a:xfrm>
          <a:prstGeom prst="rect">
            <a:avLst/>
          </a:prstGeom>
          <a:noFill/>
        </p:spPr>
        <p:txBody>
          <a:bodyPr wrap="square" rtlCol="0">
            <a:spAutoFit/>
          </a:bodyPr>
          <a:lstStyle/>
          <a:p>
            <a:r>
              <a:rPr lang="zh-CN" altLang="en-US" sz="3600" dirty="0">
                <a:latin typeface="仿宋" panose="02010609060101010101" pitchFamily="49" charset="-122"/>
                <a:ea typeface="仿宋" panose="02010609060101010101" pitchFamily="49" charset="-122"/>
              </a:rPr>
              <a:t>在大振幅情况下</a:t>
            </a:r>
            <a:r>
              <a:rPr lang="en-US" altLang="zh-CN" sz="3600" dirty="0">
                <a:latin typeface="仿宋" panose="02010609060101010101" pitchFamily="49" charset="-122"/>
                <a:ea typeface="仿宋" panose="02010609060101010101" pitchFamily="49" charset="-122"/>
              </a:rPr>
              <a:t>,</a:t>
            </a:r>
            <a:r>
              <a:rPr lang="zh-CN" altLang="en-US" sz="3600" dirty="0">
                <a:latin typeface="仿宋" panose="02010609060101010101" pitchFamily="49" charset="-122"/>
                <a:ea typeface="仿宋" panose="02010609060101010101" pitchFamily="49" charset="-122"/>
              </a:rPr>
              <a:t>系统非线性效应会非常显著</a:t>
            </a:r>
            <a:r>
              <a:rPr lang="en-US" altLang="zh-CN" sz="3600" dirty="0">
                <a:latin typeface="仿宋" panose="02010609060101010101" pitchFamily="49" charset="-122"/>
                <a:ea typeface="仿宋" panose="02010609060101010101" pitchFamily="49" charset="-122"/>
              </a:rPr>
              <a:t>,</a:t>
            </a:r>
            <a:r>
              <a:rPr lang="zh-CN" altLang="en-US" sz="3600" dirty="0">
                <a:latin typeface="仿宋" panose="02010609060101010101" pitchFamily="49" charset="-122"/>
                <a:ea typeface="仿宋" panose="02010609060101010101" pitchFamily="49" charset="-122"/>
              </a:rPr>
              <a:t>往往出现</a:t>
            </a:r>
            <a:r>
              <a:rPr lang="zh-CN" altLang="en-US" sz="3600" u="sng" dirty="0">
                <a:latin typeface="仿宋" panose="02010609060101010101" pitchFamily="49" charset="-122"/>
                <a:ea typeface="仿宋" panose="02010609060101010101" pitchFamily="49" charset="-122"/>
              </a:rPr>
              <a:t>倍周期分岔</a:t>
            </a:r>
            <a:r>
              <a:rPr lang="en-US" altLang="zh-CN" sz="3600" u="sng" dirty="0">
                <a:latin typeface="仿宋" panose="02010609060101010101" pitchFamily="49" charset="-122"/>
                <a:ea typeface="仿宋" panose="02010609060101010101" pitchFamily="49" charset="-122"/>
              </a:rPr>
              <a:t>,</a:t>
            </a:r>
            <a:r>
              <a:rPr lang="zh-CN" altLang="en-US" sz="3600" u="sng" dirty="0">
                <a:latin typeface="仿宋" panose="02010609060101010101" pitchFamily="49" charset="-122"/>
                <a:ea typeface="仿宋" panose="02010609060101010101" pitchFamily="49" charset="-122"/>
              </a:rPr>
              <a:t>混沌现象</a:t>
            </a:r>
            <a:r>
              <a:rPr lang="zh-CN" altLang="en-US" sz="3600" dirty="0">
                <a:latin typeface="仿宋" panose="02010609060101010101" pitchFamily="49" charset="-122"/>
                <a:ea typeface="仿宋" panose="02010609060101010101" pitchFamily="49" charset="-122"/>
              </a:rPr>
              <a:t>等情况</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69" t="-36477" r="-14225" b="-26584"/>
            </a:stretch>
          </a:blipFill>
        </p:spPr>
      </p:sp>
      <p:grpSp>
        <p:nvGrpSpPr>
          <p:cNvPr id="3" name="Group 3"/>
          <p:cNvGrpSpPr/>
          <p:nvPr/>
        </p:nvGrpSpPr>
        <p:grpSpPr>
          <a:xfrm>
            <a:off x="-5597741" y="-1168597"/>
            <a:ext cx="14032537" cy="12657552"/>
            <a:chOff x="0" y="0"/>
            <a:chExt cx="812800" cy="733157"/>
          </a:xfrm>
        </p:grpSpPr>
        <p:sp>
          <p:nvSpPr>
            <p:cNvPr id="4" name="Freeform 4"/>
            <p:cNvSpPr/>
            <p:nvPr/>
          </p:nvSpPr>
          <p:spPr>
            <a:xfrm>
              <a:off x="0" y="0"/>
              <a:ext cx="812800" cy="733157"/>
            </a:xfrm>
            <a:custGeom>
              <a:avLst/>
              <a:gdLst/>
              <a:ahLst/>
              <a:cxnLst/>
              <a:rect l="l" t="t" r="r" b="b"/>
              <a:pathLst>
                <a:path w="812800" h="733157">
                  <a:moveTo>
                    <a:pt x="406400" y="0"/>
                  </a:moveTo>
                  <a:cubicBezTo>
                    <a:pt x="181951" y="0"/>
                    <a:pt x="0" y="164123"/>
                    <a:pt x="0" y="366579"/>
                  </a:cubicBezTo>
                  <a:cubicBezTo>
                    <a:pt x="0" y="569035"/>
                    <a:pt x="181951" y="733157"/>
                    <a:pt x="406400" y="733157"/>
                  </a:cubicBezTo>
                  <a:cubicBezTo>
                    <a:pt x="630849" y="733157"/>
                    <a:pt x="812800" y="569035"/>
                    <a:pt x="812800" y="366579"/>
                  </a:cubicBezTo>
                  <a:cubicBezTo>
                    <a:pt x="812800" y="164123"/>
                    <a:pt x="630849" y="0"/>
                    <a:pt x="406400" y="0"/>
                  </a:cubicBezTo>
                  <a:close/>
                </a:path>
              </a:pathLst>
            </a:custGeom>
            <a:solidFill>
              <a:srgbClr val="000000">
                <a:alpha val="0"/>
              </a:srgbClr>
            </a:solidFill>
            <a:ln w="152400" cap="sq">
              <a:solidFill>
                <a:srgbClr val="000000"/>
              </a:solidFill>
              <a:prstDash val="solid"/>
              <a:miter/>
            </a:ln>
          </p:spPr>
        </p:sp>
        <p:sp>
          <p:nvSpPr>
            <p:cNvPr id="5" name="TextBox 5"/>
            <p:cNvSpPr txBox="1"/>
            <p:nvPr/>
          </p:nvSpPr>
          <p:spPr>
            <a:xfrm>
              <a:off x="76200" y="30634"/>
              <a:ext cx="660400" cy="63379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flipH="1">
            <a:off x="-3632326" y="833660"/>
            <a:ext cx="10749028" cy="10867583"/>
          </a:xfrm>
          <a:custGeom>
            <a:avLst/>
            <a:gdLst/>
            <a:ahLst/>
            <a:cxnLst/>
            <a:rect l="l" t="t" r="r" b="b"/>
            <a:pathLst>
              <a:path w="10749028" h="10867583">
                <a:moveTo>
                  <a:pt x="10749028" y="0"/>
                </a:moveTo>
                <a:lnTo>
                  <a:pt x="0" y="0"/>
                </a:lnTo>
                <a:lnTo>
                  <a:pt x="0" y="10867583"/>
                </a:lnTo>
                <a:lnTo>
                  <a:pt x="10749028" y="10867583"/>
                </a:lnTo>
                <a:lnTo>
                  <a:pt x="10749028"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7686231" y="1078807"/>
            <a:ext cx="12622568" cy="1206997"/>
          </a:xfrm>
          <a:prstGeom prst="rect">
            <a:avLst/>
          </a:prstGeom>
        </p:spPr>
        <p:txBody>
          <a:bodyPr wrap="square" lIns="0" tIns="0" rIns="0" bIns="0" rtlCol="0" anchor="t">
            <a:spAutoFit/>
          </a:bodyPr>
          <a:lstStyle/>
          <a:p>
            <a:pPr algn="l">
              <a:lnSpc>
                <a:spcPts val="8743"/>
              </a:lnSpc>
            </a:pPr>
            <a:r>
              <a:rPr lang="en-US" altLang="zh-CN" sz="11500" b="1" spc="-531" dirty="0">
                <a:solidFill>
                  <a:srgbClr val="000000"/>
                </a:solidFill>
                <a:latin typeface="Comic Sans Bold"/>
                <a:ea typeface="Comic Sans Bold"/>
                <a:cs typeface="Comic Sans Bold"/>
                <a:sym typeface="Comic Sans Bold"/>
              </a:rPr>
              <a:t>Further Analysis</a:t>
            </a:r>
            <a:endParaRPr lang="en-US" sz="11500" b="1" spc="-531" dirty="0">
              <a:solidFill>
                <a:srgbClr val="000000"/>
              </a:solidFill>
              <a:latin typeface="Comic Sans Bold"/>
              <a:ea typeface="Comic Sans Bold"/>
              <a:cs typeface="Comic Sans Bold"/>
              <a:sym typeface="Comic Sans Bold"/>
            </a:endParaRPr>
          </a:p>
        </p:txBody>
      </p:sp>
      <p:grpSp>
        <p:nvGrpSpPr>
          <p:cNvPr id="9" name="Group 9"/>
          <p:cNvGrpSpPr/>
          <p:nvPr/>
        </p:nvGrpSpPr>
        <p:grpSpPr>
          <a:xfrm>
            <a:off x="8434796" y="-4515037"/>
            <a:ext cx="628446" cy="62844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6670843" y="8629854"/>
            <a:ext cx="628446" cy="62844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548D"/>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7116702" y="1628507"/>
            <a:ext cx="628446" cy="62844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5C8"/>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文本框 17">
            <a:extLst>
              <a:ext uri="{FF2B5EF4-FFF2-40B4-BE49-F238E27FC236}">
                <a16:creationId xmlns:a16="http://schemas.microsoft.com/office/drawing/2014/main" id="{D16868C2-4535-DAF8-4F10-F5B3F645CD0D}"/>
              </a:ext>
            </a:extLst>
          </p:cNvPr>
          <p:cNvSpPr txBox="1"/>
          <p:nvPr/>
        </p:nvSpPr>
        <p:spPr>
          <a:xfrm>
            <a:off x="9004325" y="4229100"/>
            <a:ext cx="8901083" cy="3785652"/>
          </a:xfrm>
          <a:prstGeom prst="rect">
            <a:avLst/>
          </a:prstGeom>
          <a:noFill/>
        </p:spPr>
        <p:txBody>
          <a:bodyPr wrap="square" rtlCol="0">
            <a:spAutoFit/>
          </a:bodyPr>
          <a:lstStyle/>
          <a:p>
            <a:r>
              <a:rPr lang="en-US" altLang="zh-CN" sz="4000" b="1" dirty="0">
                <a:latin typeface="仿宋" panose="02010609060101010101" pitchFamily="49" charset="-122"/>
                <a:ea typeface="仿宋" panose="02010609060101010101" pitchFamily="49" charset="-122"/>
              </a:rPr>
              <a:t>	</a:t>
            </a:r>
            <a:r>
              <a:rPr lang="zh-CN" altLang="en-US" sz="4000" b="1" dirty="0">
                <a:latin typeface="仿宋" panose="02010609060101010101" pitchFamily="49" charset="-122"/>
                <a:ea typeface="仿宋" panose="02010609060101010101" pitchFamily="49" charset="-122"/>
              </a:rPr>
              <a:t>考虑非线性效应和碰撞</a:t>
            </a:r>
            <a:r>
              <a:rPr lang="en-US" altLang="zh-CN" sz="4000" b="1" dirty="0">
                <a:latin typeface="仿宋" panose="02010609060101010101" pitchFamily="49" charset="-122"/>
                <a:ea typeface="仿宋" panose="02010609060101010101" pitchFamily="49" charset="-122"/>
              </a:rPr>
              <a:t>,</a:t>
            </a:r>
            <a:r>
              <a:rPr lang="zh-CN" altLang="en-US" sz="4000" b="1" dirty="0">
                <a:latin typeface="仿宋" panose="02010609060101010101" pitchFamily="49" charset="-122"/>
                <a:ea typeface="仿宋" panose="02010609060101010101" pitchFamily="49" charset="-122"/>
              </a:rPr>
              <a:t>更准确地描述实际系统的动力学行为。使得模型可以捕捉到大振幅下的复杂运动模式</a:t>
            </a:r>
            <a:r>
              <a:rPr lang="en-US" altLang="zh-CN" sz="4000" b="1" dirty="0">
                <a:latin typeface="仿宋" panose="02010609060101010101" pitchFamily="49" charset="-122"/>
                <a:ea typeface="仿宋" panose="02010609060101010101" pitchFamily="49" charset="-122"/>
              </a:rPr>
              <a:t>,</a:t>
            </a:r>
            <a:r>
              <a:rPr lang="zh-CN" altLang="en-US" sz="4000" b="1" dirty="0">
                <a:latin typeface="仿宋" panose="02010609060101010101" pitchFamily="49" charset="-122"/>
                <a:ea typeface="仿宋" panose="02010609060101010101" pitchFamily="49" charset="-122"/>
              </a:rPr>
              <a:t>包括倍周期分岔、混沌现象等。碰撞效应使得可以研究能量在球之间的交换</a:t>
            </a:r>
            <a:r>
              <a:rPr lang="en-US" altLang="zh-CN" sz="4000" b="1" dirty="0">
                <a:latin typeface="仿宋" panose="02010609060101010101" pitchFamily="49" charset="-122"/>
                <a:ea typeface="仿宋" panose="02010609060101010101" pitchFamily="49" charset="-122"/>
              </a:rPr>
              <a:t>,</a:t>
            </a:r>
            <a:r>
              <a:rPr lang="zh-CN" altLang="en-US" sz="4000" b="1" dirty="0">
                <a:latin typeface="仿宋" panose="02010609060101010101" pitchFamily="49" charset="-122"/>
                <a:ea typeface="仿宋" panose="02010609060101010101" pitchFamily="49" charset="-122"/>
              </a:rPr>
              <a:t>解释振幅增加和振荡模式变化的机制</a:t>
            </a:r>
            <a:r>
              <a:rPr lang="en-US" altLang="zh-CN" sz="4000" b="1" dirty="0">
                <a:latin typeface="仿宋" panose="02010609060101010101" pitchFamily="49" charset="-122"/>
                <a:ea typeface="仿宋" panose="02010609060101010101" pitchFamily="49" charset="-122"/>
              </a:rPr>
              <a:t>.</a:t>
            </a:r>
            <a:endParaRPr lang="zh-CN" altLang="en-US" sz="4000" b="1" dirty="0">
              <a:latin typeface="仿宋" panose="02010609060101010101" pitchFamily="49" charset="-122"/>
              <a:ea typeface="仿宋" panose="0201060906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69" t="-36477" r="-14225" b="-26584"/>
            </a:stretch>
          </a:blipFill>
        </p:spPr>
      </p:sp>
      <p:grpSp>
        <p:nvGrpSpPr>
          <p:cNvPr id="3" name="Group 3"/>
          <p:cNvGrpSpPr/>
          <p:nvPr/>
        </p:nvGrpSpPr>
        <p:grpSpPr>
          <a:xfrm>
            <a:off x="11990136" y="-1031012"/>
            <a:ext cx="14032537" cy="12657552"/>
            <a:chOff x="0" y="0"/>
            <a:chExt cx="812800" cy="733157"/>
          </a:xfrm>
        </p:grpSpPr>
        <p:sp>
          <p:nvSpPr>
            <p:cNvPr id="4" name="Freeform 4"/>
            <p:cNvSpPr/>
            <p:nvPr/>
          </p:nvSpPr>
          <p:spPr>
            <a:xfrm>
              <a:off x="0" y="0"/>
              <a:ext cx="812800" cy="733157"/>
            </a:xfrm>
            <a:custGeom>
              <a:avLst/>
              <a:gdLst/>
              <a:ahLst/>
              <a:cxnLst/>
              <a:rect l="l" t="t" r="r" b="b"/>
              <a:pathLst>
                <a:path w="812800" h="733157">
                  <a:moveTo>
                    <a:pt x="406400" y="0"/>
                  </a:moveTo>
                  <a:cubicBezTo>
                    <a:pt x="181951" y="0"/>
                    <a:pt x="0" y="164123"/>
                    <a:pt x="0" y="366579"/>
                  </a:cubicBezTo>
                  <a:cubicBezTo>
                    <a:pt x="0" y="569035"/>
                    <a:pt x="181951" y="733157"/>
                    <a:pt x="406400" y="733157"/>
                  </a:cubicBezTo>
                  <a:cubicBezTo>
                    <a:pt x="630849" y="733157"/>
                    <a:pt x="812800" y="569035"/>
                    <a:pt x="812800" y="366579"/>
                  </a:cubicBezTo>
                  <a:cubicBezTo>
                    <a:pt x="812800" y="164123"/>
                    <a:pt x="630849" y="0"/>
                    <a:pt x="406400" y="0"/>
                  </a:cubicBezTo>
                  <a:close/>
                </a:path>
              </a:pathLst>
            </a:custGeom>
            <a:solidFill>
              <a:srgbClr val="000000">
                <a:alpha val="0"/>
              </a:srgbClr>
            </a:solidFill>
            <a:ln w="152400" cap="sq">
              <a:solidFill>
                <a:srgbClr val="000000"/>
              </a:solidFill>
              <a:prstDash val="solid"/>
              <a:miter/>
            </a:ln>
          </p:spPr>
        </p:sp>
        <p:sp>
          <p:nvSpPr>
            <p:cNvPr id="5" name="TextBox 5"/>
            <p:cNvSpPr txBox="1"/>
            <p:nvPr/>
          </p:nvSpPr>
          <p:spPr>
            <a:xfrm>
              <a:off x="76200" y="30634"/>
              <a:ext cx="660400" cy="63379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flipH="1">
            <a:off x="12677309" y="-679267"/>
            <a:ext cx="12658190" cy="11645535"/>
          </a:xfrm>
          <a:custGeom>
            <a:avLst/>
            <a:gdLst/>
            <a:ahLst/>
            <a:cxnLst/>
            <a:rect l="l" t="t" r="r" b="b"/>
            <a:pathLst>
              <a:path w="12658190" h="11645535">
                <a:moveTo>
                  <a:pt x="12658190" y="0"/>
                </a:moveTo>
                <a:lnTo>
                  <a:pt x="0" y="0"/>
                </a:lnTo>
                <a:lnTo>
                  <a:pt x="0" y="11645534"/>
                </a:lnTo>
                <a:lnTo>
                  <a:pt x="12658190" y="11645534"/>
                </a:lnTo>
                <a:lnTo>
                  <a:pt x="1265819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609600" y="607377"/>
            <a:ext cx="8115300" cy="2231380"/>
          </a:xfrm>
          <a:prstGeom prst="rect">
            <a:avLst/>
          </a:prstGeom>
        </p:spPr>
        <p:txBody>
          <a:bodyPr lIns="0" tIns="0" rIns="0" bIns="0" rtlCol="0" anchor="t">
            <a:spAutoFit/>
          </a:bodyPr>
          <a:lstStyle/>
          <a:p>
            <a:pPr algn="l">
              <a:lnSpc>
                <a:spcPts val="8743"/>
              </a:lnSpc>
            </a:pPr>
            <a:r>
              <a:rPr lang="en-US" sz="8171" b="1" spc="-531" dirty="0">
                <a:solidFill>
                  <a:srgbClr val="000000"/>
                </a:solidFill>
                <a:latin typeface="Comic Sans Bold"/>
                <a:ea typeface="Comic Sans Bold"/>
                <a:cs typeface="Comic Sans Bold"/>
                <a:sym typeface="Comic Sans Bold"/>
              </a:rPr>
              <a:t>Quantitative Analysis Means</a:t>
            </a:r>
          </a:p>
        </p:txBody>
      </p:sp>
      <p:grpSp>
        <p:nvGrpSpPr>
          <p:cNvPr id="9" name="Group 9"/>
          <p:cNvGrpSpPr/>
          <p:nvPr/>
        </p:nvGrpSpPr>
        <p:grpSpPr>
          <a:xfrm>
            <a:off x="13100316" y="1165523"/>
            <a:ext cx="628446" cy="62844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548D"/>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259750" y="7340522"/>
            <a:ext cx="628446" cy="62844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9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文本框 14">
            <a:extLst>
              <a:ext uri="{FF2B5EF4-FFF2-40B4-BE49-F238E27FC236}">
                <a16:creationId xmlns:a16="http://schemas.microsoft.com/office/drawing/2014/main" id="{91CE5583-79B9-11E4-A330-97B01C1CC5DE}"/>
              </a:ext>
            </a:extLst>
          </p:cNvPr>
          <p:cNvSpPr txBox="1"/>
          <p:nvPr/>
        </p:nvSpPr>
        <p:spPr>
          <a:xfrm>
            <a:off x="609600" y="3518024"/>
            <a:ext cx="8901083" cy="707886"/>
          </a:xfrm>
          <a:prstGeom prst="rect">
            <a:avLst/>
          </a:prstGeom>
          <a:noFill/>
        </p:spPr>
        <p:txBody>
          <a:bodyPr wrap="square" rtlCol="0">
            <a:spAutoFit/>
          </a:bodyPr>
          <a:lstStyle/>
          <a:p>
            <a:r>
              <a:rPr lang="en-US" altLang="zh-CN" sz="4000" b="1" dirty="0">
                <a:latin typeface="仿宋" panose="02010609060101010101" pitchFamily="49" charset="-122"/>
                <a:ea typeface="仿宋" panose="02010609060101010101" pitchFamily="49" charset="-122"/>
              </a:rPr>
              <a:t>1.</a:t>
            </a:r>
            <a:r>
              <a:rPr lang="zh-CN" altLang="en-US" sz="4000" b="1" dirty="0">
                <a:latin typeface="仿宋" panose="02010609060101010101" pitchFamily="49" charset="-122"/>
                <a:ea typeface="仿宋" panose="02010609060101010101" pitchFamily="49" charset="-122"/>
              </a:rPr>
              <a:t>数值模拟方法</a:t>
            </a:r>
          </a:p>
        </p:txBody>
      </p:sp>
      <p:sp>
        <p:nvSpPr>
          <p:cNvPr id="8" name="文本框 7">
            <a:extLst>
              <a:ext uri="{FF2B5EF4-FFF2-40B4-BE49-F238E27FC236}">
                <a16:creationId xmlns:a16="http://schemas.microsoft.com/office/drawing/2014/main" id="{B1BF3C8D-0DD5-F9CF-64BE-26BE5F9CE20D}"/>
              </a:ext>
            </a:extLst>
          </p:cNvPr>
          <p:cNvSpPr txBox="1"/>
          <p:nvPr/>
        </p:nvSpPr>
        <p:spPr>
          <a:xfrm>
            <a:off x="609598" y="5441054"/>
            <a:ext cx="8901083" cy="707886"/>
          </a:xfrm>
          <a:prstGeom prst="rect">
            <a:avLst/>
          </a:prstGeom>
          <a:noFill/>
        </p:spPr>
        <p:txBody>
          <a:bodyPr wrap="square" rtlCol="0">
            <a:spAutoFit/>
          </a:bodyPr>
          <a:lstStyle/>
          <a:p>
            <a:r>
              <a:rPr lang="en-US" altLang="zh-CN" sz="4000" b="1" dirty="0">
                <a:latin typeface="仿宋" panose="02010609060101010101" pitchFamily="49" charset="-122"/>
                <a:ea typeface="仿宋" panose="02010609060101010101" pitchFamily="49" charset="-122"/>
              </a:rPr>
              <a:t>2.</a:t>
            </a:r>
            <a:r>
              <a:rPr lang="zh-CN" altLang="en-US" sz="4000" b="1" dirty="0">
                <a:latin typeface="仿宋" panose="02010609060101010101" pitchFamily="49" charset="-122"/>
                <a:ea typeface="仿宋" panose="02010609060101010101" pitchFamily="49" charset="-122"/>
              </a:rPr>
              <a:t>相空间分析</a:t>
            </a:r>
          </a:p>
        </p:txBody>
      </p:sp>
      <p:sp>
        <p:nvSpPr>
          <p:cNvPr id="16" name="文本框 15">
            <a:extLst>
              <a:ext uri="{FF2B5EF4-FFF2-40B4-BE49-F238E27FC236}">
                <a16:creationId xmlns:a16="http://schemas.microsoft.com/office/drawing/2014/main" id="{5732BEA1-85FA-1F33-F3AF-A9D86111B69D}"/>
              </a:ext>
            </a:extLst>
          </p:cNvPr>
          <p:cNvSpPr txBox="1"/>
          <p:nvPr/>
        </p:nvSpPr>
        <p:spPr>
          <a:xfrm>
            <a:off x="609598" y="7662032"/>
            <a:ext cx="8901083" cy="707886"/>
          </a:xfrm>
          <a:prstGeom prst="rect">
            <a:avLst/>
          </a:prstGeom>
          <a:noFill/>
        </p:spPr>
        <p:txBody>
          <a:bodyPr wrap="square" rtlCol="0">
            <a:spAutoFit/>
          </a:bodyPr>
          <a:lstStyle/>
          <a:p>
            <a:r>
              <a:rPr lang="en-US" altLang="zh-CN" sz="4000" b="1" dirty="0">
                <a:latin typeface="仿宋" panose="02010609060101010101" pitchFamily="49" charset="-122"/>
                <a:ea typeface="仿宋" panose="02010609060101010101" pitchFamily="49" charset="-122"/>
              </a:rPr>
              <a:t>3.Lyapunov</a:t>
            </a:r>
            <a:r>
              <a:rPr lang="zh-CN" altLang="en-US" sz="4000" b="1" dirty="0">
                <a:latin typeface="仿宋" panose="02010609060101010101" pitchFamily="49" charset="-122"/>
                <a:ea typeface="仿宋" panose="02010609060101010101" pitchFamily="49" charset="-122"/>
              </a:rPr>
              <a:t>指数的计算与分析</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5869" t="-36477" r="-14225" b="-26584"/>
            </a:stretch>
          </a:blipFill>
        </p:spPr>
      </p:sp>
      <p:sp>
        <p:nvSpPr>
          <p:cNvPr id="3" name="Freeform 3"/>
          <p:cNvSpPr/>
          <p:nvPr/>
        </p:nvSpPr>
        <p:spPr>
          <a:xfrm>
            <a:off x="1028700" y="1028700"/>
            <a:ext cx="5470765" cy="5450871"/>
          </a:xfrm>
          <a:custGeom>
            <a:avLst/>
            <a:gdLst/>
            <a:ahLst/>
            <a:cxnLst/>
            <a:rect l="l" t="t" r="r" b="b"/>
            <a:pathLst>
              <a:path w="5470765" h="5450871">
                <a:moveTo>
                  <a:pt x="0" y="0"/>
                </a:moveTo>
                <a:lnTo>
                  <a:pt x="5470765" y="0"/>
                </a:lnTo>
                <a:lnTo>
                  <a:pt x="5470765" y="5450871"/>
                </a:lnTo>
                <a:lnTo>
                  <a:pt x="0" y="54508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16996">
            <a:off x="1823090" y="4104560"/>
            <a:ext cx="5578345" cy="5132077"/>
          </a:xfrm>
          <a:custGeom>
            <a:avLst/>
            <a:gdLst/>
            <a:ahLst/>
            <a:cxnLst/>
            <a:rect l="l" t="t" r="r" b="b"/>
            <a:pathLst>
              <a:path w="5578345" h="5132077">
                <a:moveTo>
                  <a:pt x="0" y="0"/>
                </a:moveTo>
                <a:lnTo>
                  <a:pt x="5578345" y="0"/>
                </a:lnTo>
                <a:lnTo>
                  <a:pt x="5578345" y="5132077"/>
                </a:lnTo>
                <a:lnTo>
                  <a:pt x="0" y="51320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4664523">
            <a:off x="12395565" y="4470365"/>
            <a:ext cx="4195192" cy="5116088"/>
          </a:xfrm>
          <a:custGeom>
            <a:avLst/>
            <a:gdLst/>
            <a:ahLst/>
            <a:cxnLst/>
            <a:rect l="l" t="t" r="r" b="b"/>
            <a:pathLst>
              <a:path w="4195192" h="5116088">
                <a:moveTo>
                  <a:pt x="0" y="0"/>
                </a:moveTo>
                <a:lnTo>
                  <a:pt x="4195192" y="0"/>
                </a:lnTo>
                <a:lnTo>
                  <a:pt x="4195192" y="5116087"/>
                </a:lnTo>
                <a:lnTo>
                  <a:pt x="0" y="51160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852634">
            <a:off x="11351484" y="1090789"/>
            <a:ext cx="5907816" cy="5445932"/>
          </a:xfrm>
          <a:custGeom>
            <a:avLst/>
            <a:gdLst/>
            <a:ahLst/>
            <a:cxnLst/>
            <a:rect l="l" t="t" r="r" b="b"/>
            <a:pathLst>
              <a:path w="5907816" h="5445932">
                <a:moveTo>
                  <a:pt x="0" y="0"/>
                </a:moveTo>
                <a:lnTo>
                  <a:pt x="5907816" y="0"/>
                </a:lnTo>
                <a:lnTo>
                  <a:pt x="5907816" y="5445932"/>
                </a:lnTo>
                <a:lnTo>
                  <a:pt x="0" y="54459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7" name="Group 7"/>
          <p:cNvGrpSpPr/>
          <p:nvPr/>
        </p:nvGrpSpPr>
        <p:grpSpPr>
          <a:xfrm>
            <a:off x="1424672" y="2392357"/>
            <a:ext cx="15438656" cy="5502287"/>
            <a:chOff x="0" y="0"/>
            <a:chExt cx="1130693" cy="402975"/>
          </a:xfrm>
        </p:grpSpPr>
        <p:sp>
          <p:nvSpPr>
            <p:cNvPr id="8" name="Freeform 8"/>
            <p:cNvSpPr/>
            <p:nvPr/>
          </p:nvSpPr>
          <p:spPr>
            <a:xfrm>
              <a:off x="0" y="0"/>
              <a:ext cx="1130693" cy="402975"/>
            </a:xfrm>
            <a:custGeom>
              <a:avLst/>
              <a:gdLst/>
              <a:ahLst/>
              <a:cxnLst/>
              <a:rect l="l" t="t" r="r" b="b"/>
              <a:pathLst>
                <a:path w="1130693" h="402975">
                  <a:moveTo>
                    <a:pt x="565347" y="0"/>
                  </a:moveTo>
                  <a:cubicBezTo>
                    <a:pt x="253114" y="0"/>
                    <a:pt x="0" y="90209"/>
                    <a:pt x="0" y="201488"/>
                  </a:cubicBezTo>
                  <a:cubicBezTo>
                    <a:pt x="0" y="312766"/>
                    <a:pt x="253114" y="402975"/>
                    <a:pt x="565347" y="402975"/>
                  </a:cubicBezTo>
                  <a:cubicBezTo>
                    <a:pt x="877579" y="402975"/>
                    <a:pt x="1130693" y="312766"/>
                    <a:pt x="1130693" y="201488"/>
                  </a:cubicBezTo>
                  <a:cubicBezTo>
                    <a:pt x="1130693" y="90209"/>
                    <a:pt x="877579" y="0"/>
                    <a:pt x="565347" y="0"/>
                  </a:cubicBezTo>
                  <a:close/>
                </a:path>
              </a:pathLst>
            </a:custGeom>
            <a:solidFill>
              <a:srgbClr val="FFFFF4"/>
            </a:solidFill>
            <a:ln w="95250" cap="sq">
              <a:solidFill>
                <a:srgbClr val="000000"/>
              </a:solidFill>
              <a:prstDash val="solid"/>
              <a:miter/>
            </a:ln>
          </p:spPr>
        </p:sp>
        <p:sp>
          <p:nvSpPr>
            <p:cNvPr id="9" name="TextBox 9"/>
            <p:cNvSpPr txBox="1"/>
            <p:nvPr/>
          </p:nvSpPr>
          <p:spPr>
            <a:xfrm>
              <a:off x="106003" y="-321"/>
              <a:ext cx="918688" cy="365518"/>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4220292" y="4612133"/>
            <a:ext cx="9847416" cy="1681860"/>
          </a:xfrm>
          <a:prstGeom prst="rect">
            <a:avLst/>
          </a:prstGeom>
        </p:spPr>
        <p:txBody>
          <a:bodyPr lIns="0" tIns="0" rIns="0" bIns="0" rtlCol="0" anchor="t">
            <a:spAutoFit/>
          </a:bodyPr>
          <a:lstStyle/>
          <a:p>
            <a:pPr algn="ctr">
              <a:lnSpc>
                <a:spcPts val="11626"/>
              </a:lnSpc>
            </a:pPr>
            <a:r>
              <a:rPr lang="en-US" sz="15099" b="1" spc="-332" dirty="0">
                <a:solidFill>
                  <a:srgbClr val="000000"/>
                </a:solidFill>
                <a:latin typeface="Comic Sans Bold"/>
                <a:ea typeface="Comic Sans Bold"/>
                <a:cs typeface="Comic Sans Bold"/>
                <a:sym typeface="Comic Sans Bold"/>
              </a:rPr>
              <a:t>Thank You</a:t>
            </a:r>
          </a:p>
        </p:txBody>
      </p:sp>
      <p:sp>
        <p:nvSpPr>
          <p:cNvPr id="17" name="文本框 16">
            <a:extLst>
              <a:ext uri="{FF2B5EF4-FFF2-40B4-BE49-F238E27FC236}">
                <a16:creationId xmlns:a16="http://schemas.microsoft.com/office/drawing/2014/main" id="{091EF814-B396-9855-8C4C-B07E6F4BAD31}"/>
              </a:ext>
            </a:extLst>
          </p:cNvPr>
          <p:cNvSpPr txBox="1"/>
          <p:nvPr/>
        </p:nvSpPr>
        <p:spPr>
          <a:xfrm>
            <a:off x="5410200" y="9591200"/>
            <a:ext cx="11201400" cy="523220"/>
          </a:xfrm>
          <a:prstGeom prst="rect">
            <a:avLst/>
          </a:prstGeom>
          <a:noFill/>
        </p:spPr>
        <p:txBody>
          <a:bodyPr wrap="square" rtlCol="0">
            <a:spAutoFit/>
          </a:bodyPr>
          <a:lstStyle/>
          <a:p>
            <a:r>
              <a:rPr lang="en-US" altLang="zh-CN" sz="2800" dirty="0">
                <a:latin typeface="Comic Sans Bold" panose="02010600030101010101" charset="0"/>
              </a:rPr>
              <a:t>©All copyrights reserved @www.wenshijian.site</a:t>
            </a:r>
            <a:endParaRPr lang="zh-CN" altLang="en-US" sz="2800" dirty="0">
              <a:latin typeface="Comic Sans Bold" panose="02010600030101010101"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69" t="-36477" r="-14225" b="-26584"/>
            </a:stretch>
          </a:blipFill>
        </p:spPr>
      </p:sp>
      <p:sp>
        <p:nvSpPr>
          <p:cNvPr id="3" name="TextBox 3"/>
          <p:cNvSpPr txBox="1"/>
          <p:nvPr/>
        </p:nvSpPr>
        <p:spPr>
          <a:xfrm>
            <a:off x="1219200" y="1147195"/>
            <a:ext cx="8915400" cy="976165"/>
          </a:xfrm>
          <a:prstGeom prst="rect">
            <a:avLst/>
          </a:prstGeom>
        </p:spPr>
        <p:txBody>
          <a:bodyPr wrap="square" lIns="0" tIns="0" rIns="0" bIns="0" rtlCol="0" anchor="t">
            <a:spAutoFit/>
          </a:bodyPr>
          <a:lstStyle/>
          <a:p>
            <a:pPr algn="l">
              <a:lnSpc>
                <a:spcPts val="6292"/>
              </a:lnSpc>
            </a:pPr>
            <a:r>
              <a:rPr lang="en-US" sz="11500" b="1" spc="-179" dirty="0">
                <a:solidFill>
                  <a:srgbClr val="000000"/>
                </a:solidFill>
                <a:latin typeface="Comic Sans Bold"/>
                <a:ea typeface="Comic Sans Bold"/>
                <a:cs typeface="Comic Sans Bold"/>
                <a:sym typeface="Comic Sans Bold"/>
              </a:rPr>
              <a:t>Introduction</a:t>
            </a:r>
          </a:p>
        </p:txBody>
      </p:sp>
      <p:grpSp>
        <p:nvGrpSpPr>
          <p:cNvPr id="5" name="Group 5"/>
          <p:cNvGrpSpPr/>
          <p:nvPr/>
        </p:nvGrpSpPr>
        <p:grpSpPr>
          <a:xfrm>
            <a:off x="1962835" y="4749364"/>
            <a:ext cx="14032537" cy="10893778"/>
            <a:chOff x="0" y="0"/>
            <a:chExt cx="812800" cy="630995"/>
          </a:xfrm>
        </p:grpSpPr>
        <p:sp>
          <p:nvSpPr>
            <p:cNvPr id="6" name="Freeform 6"/>
            <p:cNvSpPr/>
            <p:nvPr/>
          </p:nvSpPr>
          <p:spPr>
            <a:xfrm>
              <a:off x="0" y="0"/>
              <a:ext cx="812800" cy="630995"/>
            </a:xfrm>
            <a:custGeom>
              <a:avLst/>
              <a:gdLst/>
              <a:ahLst/>
              <a:cxnLst/>
              <a:rect l="l" t="t" r="r" b="b"/>
              <a:pathLst>
                <a:path w="812800" h="630995">
                  <a:moveTo>
                    <a:pt x="406400" y="0"/>
                  </a:moveTo>
                  <a:cubicBezTo>
                    <a:pt x="181951" y="0"/>
                    <a:pt x="0" y="141253"/>
                    <a:pt x="0" y="315498"/>
                  </a:cubicBezTo>
                  <a:cubicBezTo>
                    <a:pt x="0" y="489742"/>
                    <a:pt x="181951" y="630995"/>
                    <a:pt x="406400" y="630995"/>
                  </a:cubicBezTo>
                  <a:cubicBezTo>
                    <a:pt x="630849" y="630995"/>
                    <a:pt x="812800" y="489742"/>
                    <a:pt x="812800" y="315498"/>
                  </a:cubicBezTo>
                  <a:cubicBezTo>
                    <a:pt x="812800" y="141253"/>
                    <a:pt x="630849" y="0"/>
                    <a:pt x="406400" y="0"/>
                  </a:cubicBezTo>
                  <a:close/>
                </a:path>
              </a:pathLst>
            </a:custGeom>
            <a:solidFill>
              <a:srgbClr val="000000">
                <a:alpha val="0"/>
              </a:srgbClr>
            </a:solidFill>
            <a:ln w="152400" cap="sq">
              <a:solidFill>
                <a:srgbClr val="000000"/>
              </a:solidFill>
              <a:prstDash val="solid"/>
              <a:miter/>
            </a:ln>
          </p:spPr>
        </p:sp>
        <p:sp>
          <p:nvSpPr>
            <p:cNvPr id="7" name="TextBox 7"/>
            <p:cNvSpPr txBox="1"/>
            <p:nvPr/>
          </p:nvSpPr>
          <p:spPr>
            <a:xfrm>
              <a:off x="76200" y="21056"/>
              <a:ext cx="660400" cy="550784"/>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3142333" y="5599245"/>
            <a:ext cx="12003334" cy="9733613"/>
          </a:xfrm>
          <a:custGeom>
            <a:avLst/>
            <a:gdLst/>
            <a:ahLst/>
            <a:cxnLst/>
            <a:rect l="l" t="t" r="r" b="b"/>
            <a:pathLst>
              <a:path w="12003334" h="9733613">
                <a:moveTo>
                  <a:pt x="0" y="0"/>
                </a:moveTo>
                <a:lnTo>
                  <a:pt x="12003334" y="0"/>
                </a:lnTo>
                <a:lnTo>
                  <a:pt x="12003334" y="9733612"/>
                </a:lnTo>
                <a:lnTo>
                  <a:pt x="0" y="97336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2132982" y="8003758"/>
            <a:ext cx="628446" cy="62844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9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3044930" y="5599245"/>
            <a:ext cx="628446" cy="62844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548D"/>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文本框 15">
            <a:extLst>
              <a:ext uri="{FF2B5EF4-FFF2-40B4-BE49-F238E27FC236}">
                <a16:creationId xmlns:a16="http://schemas.microsoft.com/office/drawing/2014/main" id="{236D841C-CD0C-D5BE-8AF2-115FD00A984D}"/>
              </a:ext>
            </a:extLst>
          </p:cNvPr>
          <p:cNvSpPr txBox="1"/>
          <p:nvPr/>
        </p:nvSpPr>
        <p:spPr>
          <a:xfrm>
            <a:off x="1108364" y="2372473"/>
            <a:ext cx="16002000" cy="2421176"/>
          </a:xfrm>
          <a:prstGeom prst="rect">
            <a:avLst/>
          </a:prstGeom>
          <a:noFill/>
        </p:spPr>
        <p:txBody>
          <a:bodyPr wrap="square" rtlCol="0">
            <a:spAutoFit/>
          </a:bodyPr>
          <a:lstStyle/>
          <a:p>
            <a:pPr algn="just">
              <a:lnSpc>
                <a:spcPts val="4000"/>
              </a:lnSpc>
            </a:pPr>
            <a:r>
              <a:rPr lang="en-US" altLang="zh-CN" sz="4000" b="1" spc="-86" dirty="0">
                <a:solidFill>
                  <a:srgbClr val="000000"/>
                </a:solidFill>
                <a:latin typeface="仿宋" panose="02010609060101010101" pitchFamily="49" charset="-122"/>
                <a:ea typeface="仿宋" panose="02010609060101010101" pitchFamily="49" charset="-122"/>
                <a:cs typeface="Poppins"/>
                <a:sym typeface="Poppins"/>
              </a:rPr>
              <a:t>	Lato Lato </a:t>
            </a:r>
            <a:r>
              <a:rPr lang="zh-CN" altLang="en-US" sz="4000" b="1" spc="-86" dirty="0">
                <a:solidFill>
                  <a:srgbClr val="000000"/>
                </a:solidFill>
                <a:latin typeface="仿宋" panose="02010609060101010101" pitchFamily="49" charset="-122"/>
                <a:ea typeface="仿宋" panose="02010609060101010101" pitchFamily="49" charset="-122"/>
                <a:cs typeface="Poppins"/>
                <a:sym typeface="Poppins"/>
              </a:rPr>
              <a:t>系统是</a:t>
            </a:r>
            <a:r>
              <a:rPr lang="zh-CN" altLang="en-US" sz="4000" b="1" spc="-86" dirty="0">
                <a:solidFill>
                  <a:schemeClr val="tx2"/>
                </a:solidFill>
                <a:latin typeface="仿宋" panose="02010609060101010101" pitchFamily="49" charset="-122"/>
                <a:ea typeface="仿宋" panose="02010609060101010101" pitchFamily="49" charset="-122"/>
                <a:cs typeface="Poppins"/>
                <a:sym typeface="Poppins"/>
              </a:rPr>
              <a:t>非线性驱动系统</a:t>
            </a:r>
            <a:r>
              <a:rPr lang="en-US" altLang="zh-CN" sz="4000" b="1" spc="-86" dirty="0">
                <a:solidFill>
                  <a:srgbClr val="000000"/>
                </a:solidFill>
                <a:latin typeface="仿宋" panose="02010609060101010101" pitchFamily="49" charset="-122"/>
                <a:ea typeface="仿宋" panose="02010609060101010101" pitchFamily="49" charset="-122"/>
                <a:cs typeface="Poppins"/>
                <a:sym typeface="Poppins"/>
              </a:rPr>
              <a:t>, </a:t>
            </a:r>
            <a:r>
              <a:rPr lang="zh-CN" altLang="en-US" sz="4000" b="1" spc="-86" dirty="0">
                <a:solidFill>
                  <a:srgbClr val="000000"/>
                </a:solidFill>
                <a:latin typeface="仿宋" panose="02010609060101010101" pitchFamily="49" charset="-122"/>
                <a:ea typeface="仿宋" panose="02010609060101010101" pitchFamily="49" charset="-122"/>
                <a:cs typeface="Poppins"/>
                <a:sym typeface="Poppins"/>
              </a:rPr>
              <a:t>在大振幅情况下不是单纯的简谐运动</a:t>
            </a:r>
            <a:r>
              <a:rPr lang="en-US" altLang="zh-CN" sz="4000" b="1" spc="-86" dirty="0">
                <a:solidFill>
                  <a:srgbClr val="000000"/>
                </a:solidFill>
                <a:latin typeface="仿宋" panose="02010609060101010101" pitchFamily="49" charset="-122"/>
                <a:ea typeface="仿宋" panose="02010609060101010101" pitchFamily="49" charset="-122"/>
                <a:cs typeface="Poppins"/>
                <a:sym typeface="Poppins"/>
              </a:rPr>
              <a:t>, </a:t>
            </a:r>
            <a:r>
              <a:rPr lang="zh-CN" altLang="en-US" sz="4000" b="1" spc="-86" dirty="0">
                <a:solidFill>
                  <a:srgbClr val="000000"/>
                </a:solidFill>
                <a:latin typeface="仿宋" panose="02010609060101010101" pitchFamily="49" charset="-122"/>
                <a:ea typeface="仿宋" panose="02010609060101010101" pitchFamily="49" charset="-122"/>
                <a:cs typeface="Poppins"/>
                <a:sym typeface="Poppins"/>
              </a:rPr>
              <a:t>而会表现出复杂的非线性响应</a:t>
            </a:r>
            <a:r>
              <a:rPr lang="en-US" altLang="zh-CN" sz="4000" b="1" spc="-86" dirty="0">
                <a:solidFill>
                  <a:srgbClr val="000000"/>
                </a:solidFill>
                <a:latin typeface="仿宋" panose="02010609060101010101" pitchFamily="49" charset="-122"/>
                <a:ea typeface="仿宋" panose="02010609060101010101" pitchFamily="49" charset="-122"/>
                <a:cs typeface="Poppins"/>
                <a:sym typeface="Poppins"/>
              </a:rPr>
              <a:t>. </a:t>
            </a:r>
            <a:r>
              <a:rPr lang="zh-CN" altLang="en-US" sz="4000" b="1" spc="-86" dirty="0">
                <a:solidFill>
                  <a:srgbClr val="000000"/>
                </a:solidFill>
                <a:latin typeface="仿宋" panose="02010609060101010101" pitchFamily="49" charset="-122"/>
                <a:ea typeface="仿宋" panose="02010609060101010101" pitchFamily="49" charset="-122"/>
                <a:cs typeface="Poppins"/>
                <a:sym typeface="Poppins"/>
              </a:rPr>
              <a:t>系统通过外界周期性驱动力来改变其内在能量分布</a:t>
            </a:r>
            <a:r>
              <a:rPr lang="en-US" altLang="zh-CN" sz="4000" b="1" spc="-86" dirty="0">
                <a:solidFill>
                  <a:srgbClr val="000000"/>
                </a:solidFill>
                <a:latin typeface="仿宋" panose="02010609060101010101" pitchFamily="49" charset="-122"/>
                <a:ea typeface="仿宋" panose="02010609060101010101" pitchFamily="49" charset="-122"/>
                <a:cs typeface="Poppins"/>
                <a:sym typeface="Poppins"/>
              </a:rPr>
              <a:t>, </a:t>
            </a:r>
            <a:r>
              <a:rPr lang="zh-CN" altLang="en-US" sz="4000" b="1" spc="-86" dirty="0">
                <a:solidFill>
                  <a:srgbClr val="000000"/>
                </a:solidFill>
                <a:latin typeface="仿宋" panose="02010609060101010101" pitchFamily="49" charset="-122"/>
                <a:ea typeface="仿宋" panose="02010609060101010101" pitchFamily="49" charset="-122"/>
                <a:cs typeface="Poppins"/>
                <a:sym typeface="Poppins"/>
              </a:rPr>
              <a:t>使其在某些特定条件下出现能量的快速积累</a:t>
            </a:r>
            <a:r>
              <a:rPr lang="en-US" altLang="zh-CN" sz="4000" b="1" spc="-86" dirty="0">
                <a:solidFill>
                  <a:srgbClr val="000000"/>
                </a:solidFill>
                <a:latin typeface="仿宋" panose="02010609060101010101" pitchFamily="49" charset="-122"/>
                <a:ea typeface="仿宋" panose="02010609060101010101" pitchFamily="49" charset="-122"/>
                <a:cs typeface="Poppins"/>
                <a:sym typeface="Poppins"/>
              </a:rPr>
              <a:t>, </a:t>
            </a:r>
            <a:r>
              <a:rPr lang="zh-CN" altLang="en-US" sz="4000" b="1" spc="-86" dirty="0">
                <a:solidFill>
                  <a:srgbClr val="000000"/>
                </a:solidFill>
                <a:latin typeface="仿宋" panose="02010609060101010101" pitchFamily="49" charset="-122"/>
                <a:ea typeface="仿宋" panose="02010609060101010101" pitchFamily="49" charset="-122"/>
                <a:cs typeface="Poppins"/>
                <a:sym typeface="Poppins"/>
              </a:rPr>
              <a:t>从而导致振动幅度的显著增大</a:t>
            </a:r>
            <a:r>
              <a:rPr lang="en-US" altLang="zh-CN" sz="4000" spc="-86" dirty="0">
                <a:solidFill>
                  <a:srgbClr val="000000"/>
                </a:solidFill>
                <a:latin typeface="华文琥珀" panose="02010800040101010101" pitchFamily="2" charset="-122"/>
                <a:ea typeface="华文琥珀" panose="02010800040101010101" pitchFamily="2" charset="-122"/>
                <a:cs typeface="Poppins"/>
                <a:sym typeface="Poppins"/>
              </a:rPr>
              <a:t>.</a:t>
            </a:r>
          </a:p>
          <a:p>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5328D0A5-BBF4-7BC8-B379-A9CA4D8BF5E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69" t="-36477" r="-14225" b="-26584"/>
            </a:stretch>
          </a:blipFill>
        </p:spPr>
      </p:sp>
      <p:sp>
        <p:nvSpPr>
          <p:cNvPr id="7" name="ïṥľîḑê"/>
          <p:cNvSpPr/>
          <p:nvPr/>
        </p:nvSpPr>
        <p:spPr bwMode="auto">
          <a:xfrm>
            <a:off x="1246457" y="5319761"/>
            <a:ext cx="2420669" cy="6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7160" tIns="68580" rIns="137160" bIns="6858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spcAft>
                <a:spcPts val="900"/>
              </a:spcAft>
            </a:pPr>
            <a:r>
              <a:rPr lang="zh-CN" altLang="en-US" sz="2800" b="1" dirty="0">
                <a:solidFill>
                  <a:schemeClr val="tx1">
                    <a:lumMod val="85000"/>
                    <a:lumOff val="15000"/>
                  </a:schemeClr>
                </a:solidFill>
                <a:latin typeface="仿宋" panose="02010609060101010101" pitchFamily="49" charset="-122"/>
                <a:ea typeface="仿宋" panose="02010609060101010101" pitchFamily="49" charset="-122"/>
              </a:rPr>
              <a:t>将外界能量驱动传递给系统</a:t>
            </a:r>
            <a:endParaRPr lang="en-US" altLang="zh-CN" sz="3200" b="1" dirty="0">
              <a:latin typeface="仿宋" panose="02010609060101010101" pitchFamily="49" charset="-122"/>
              <a:ea typeface="仿宋" panose="02010609060101010101" pitchFamily="49" charset="-122"/>
            </a:endParaRPr>
          </a:p>
          <a:p>
            <a:pPr>
              <a:lnSpc>
                <a:spcPct val="150000"/>
              </a:lnSpc>
              <a:spcBef>
                <a:spcPct val="0"/>
              </a:spcBef>
              <a:spcAft>
                <a:spcPts val="900"/>
              </a:spcAft>
            </a:pPr>
            <a:endParaRPr lang="zh-CN" altLang="en-US" sz="2100" dirty="0">
              <a:solidFill>
                <a:schemeClr val="tx1">
                  <a:lumMod val="85000"/>
                  <a:lumOff val="15000"/>
                </a:schemeClr>
              </a:solidFill>
              <a:latin typeface="方正兰亭细黑简体" panose="02000000000000000000" pitchFamily="2" charset="-122"/>
              <a:ea typeface="方正兰亭细黑简体" panose="02000000000000000000" pitchFamily="2" charset="-122"/>
            </a:endParaRPr>
          </a:p>
        </p:txBody>
      </p:sp>
      <p:sp>
        <p:nvSpPr>
          <p:cNvPr id="8" name="ïsḻîḍê"/>
          <p:cNvSpPr/>
          <p:nvPr/>
        </p:nvSpPr>
        <p:spPr bwMode="auto">
          <a:xfrm>
            <a:off x="2409177" y="4724222"/>
            <a:ext cx="13469646" cy="4505504"/>
          </a:xfrm>
          <a:custGeom>
            <a:avLst/>
            <a:gdLst>
              <a:gd name="connsiteX0" fmla="*/ 3625743 w 7224654"/>
              <a:gd name="connsiteY0" fmla="*/ 25 h 3008595"/>
              <a:gd name="connsiteX1" fmla="*/ 7191271 w 7224654"/>
              <a:gd name="connsiteY1" fmla="*/ 2827036 h 3008595"/>
              <a:gd name="connsiteX2" fmla="*/ 7224654 w 7224654"/>
              <a:gd name="connsiteY2" fmla="*/ 3008595 h 3008595"/>
              <a:gd name="connsiteX3" fmla="*/ 0 w 7224654"/>
              <a:gd name="connsiteY3" fmla="*/ 3008595 h 3008595"/>
              <a:gd name="connsiteX4" fmla="*/ 39739 w 7224654"/>
              <a:gd name="connsiteY4" fmla="*/ 2801005 h 3008595"/>
              <a:gd name="connsiteX5" fmla="*/ 3625743 w 7224654"/>
              <a:gd name="connsiteY5" fmla="*/ 25 h 3008595"/>
              <a:gd name="connsiteX0-1" fmla="*/ 7224654 w 7316094"/>
              <a:gd name="connsiteY0-2" fmla="*/ 3008595 h 3100035"/>
              <a:gd name="connsiteX1-3" fmla="*/ 0 w 7316094"/>
              <a:gd name="connsiteY1-4" fmla="*/ 3008595 h 3100035"/>
              <a:gd name="connsiteX2-5" fmla="*/ 39739 w 7316094"/>
              <a:gd name="connsiteY2-6" fmla="*/ 2801005 h 3100035"/>
              <a:gd name="connsiteX3-7" fmla="*/ 3625743 w 7316094"/>
              <a:gd name="connsiteY3-8" fmla="*/ 25 h 3100035"/>
              <a:gd name="connsiteX4-9" fmla="*/ 7191271 w 7316094"/>
              <a:gd name="connsiteY4-10" fmla="*/ 2827036 h 3100035"/>
              <a:gd name="connsiteX5-11" fmla="*/ 7316094 w 7316094"/>
              <a:gd name="connsiteY5-12" fmla="*/ 3100035 h 3100035"/>
              <a:gd name="connsiteX0-13" fmla="*/ 0 w 7316094"/>
              <a:gd name="connsiteY0-14" fmla="*/ 3008595 h 3100035"/>
              <a:gd name="connsiteX1-15" fmla="*/ 39739 w 7316094"/>
              <a:gd name="connsiteY1-16" fmla="*/ 2801005 h 3100035"/>
              <a:gd name="connsiteX2-17" fmla="*/ 3625743 w 7316094"/>
              <a:gd name="connsiteY2-18" fmla="*/ 25 h 3100035"/>
              <a:gd name="connsiteX3-19" fmla="*/ 7191271 w 7316094"/>
              <a:gd name="connsiteY3-20" fmla="*/ 2827036 h 3100035"/>
              <a:gd name="connsiteX4-21" fmla="*/ 7316094 w 7316094"/>
              <a:gd name="connsiteY4-22" fmla="*/ 3100035 h 3100035"/>
              <a:gd name="connsiteX0-23" fmla="*/ 0 w 7249419"/>
              <a:gd name="connsiteY0-24" fmla="*/ 3008595 h 3008595"/>
              <a:gd name="connsiteX1-25" fmla="*/ 39739 w 7249419"/>
              <a:gd name="connsiteY1-26" fmla="*/ 2801005 h 3008595"/>
              <a:gd name="connsiteX2-27" fmla="*/ 3625743 w 7249419"/>
              <a:gd name="connsiteY2-28" fmla="*/ 25 h 3008595"/>
              <a:gd name="connsiteX3-29" fmla="*/ 7191271 w 7249419"/>
              <a:gd name="connsiteY3-30" fmla="*/ 2827036 h 3008595"/>
              <a:gd name="connsiteX4-31" fmla="*/ 7249419 w 7249419"/>
              <a:gd name="connsiteY4-32" fmla="*/ 3004785 h 3008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249419" h="3008595">
                <a:moveTo>
                  <a:pt x="0" y="3008595"/>
                </a:moveTo>
                <a:lnTo>
                  <a:pt x="39739" y="2801005"/>
                </a:lnTo>
                <a:cubicBezTo>
                  <a:pt x="432889" y="1182980"/>
                  <a:pt x="1896012" y="-6250"/>
                  <a:pt x="3625743" y="25"/>
                </a:cubicBezTo>
                <a:cubicBezTo>
                  <a:pt x="5355510" y="6299"/>
                  <a:pt x="6809950" y="1206161"/>
                  <a:pt x="7191271" y="2827036"/>
                </a:cubicBezTo>
                <a:cubicBezTo>
                  <a:pt x="7202399" y="2887556"/>
                  <a:pt x="7249419" y="3004785"/>
                  <a:pt x="7249419" y="3004785"/>
                </a:cubicBezTo>
              </a:path>
            </a:pathLst>
          </a:custGeom>
          <a:noFill/>
          <a:ln w="57150" cap="flat">
            <a:solidFill>
              <a:schemeClr val="bg1">
                <a:lumMod val="50000"/>
                <a:alpha val="35000"/>
              </a:schemeClr>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sz="2700"/>
          </a:p>
        </p:txBody>
      </p:sp>
      <p:sp>
        <p:nvSpPr>
          <p:cNvPr id="10" name="işḷiḋè"/>
          <p:cNvSpPr/>
          <p:nvPr/>
        </p:nvSpPr>
        <p:spPr bwMode="auto">
          <a:xfrm>
            <a:off x="4384439" y="5721284"/>
            <a:ext cx="9519123" cy="3508442"/>
          </a:xfrm>
          <a:custGeom>
            <a:avLst/>
            <a:gdLst>
              <a:gd name="connsiteX0" fmla="*/ 2163 w 5126858"/>
              <a:gd name="connsiteY0" fmla="*/ 2453314 h 5116796"/>
              <a:gd name="connsiteX1" fmla="*/ 2572746 w 5126858"/>
              <a:gd name="connsiteY1" fmla="*/ 17 h 5116796"/>
              <a:gd name="connsiteX2" fmla="*/ 5125394 w 5126858"/>
              <a:gd name="connsiteY2" fmla="*/ 2471972 h 5116796"/>
              <a:gd name="connsiteX3" fmla="*/ 4283087 w 5126858"/>
              <a:gd name="connsiteY3" fmla="*/ 2500387 h 5116796"/>
              <a:gd name="connsiteX4" fmla="*/ 2569677 w 5126858"/>
              <a:gd name="connsiteY4" fmla="*/ 842799 h 5116796"/>
              <a:gd name="connsiteX5" fmla="*/ 844242 w 5126858"/>
              <a:gd name="connsiteY5" fmla="*/ 2487863 h 5116796"/>
              <a:gd name="connsiteX6" fmla="*/ 2163 w 5126858"/>
              <a:gd name="connsiteY6" fmla="*/ 2453314 h 5116796"/>
              <a:gd name="connsiteX0-1" fmla="*/ 842079 w 5123231"/>
              <a:gd name="connsiteY0-2" fmla="*/ 2487863 h 2579303"/>
              <a:gd name="connsiteX1-3" fmla="*/ 0 w 5123231"/>
              <a:gd name="connsiteY1-4" fmla="*/ 2453314 h 2579303"/>
              <a:gd name="connsiteX2-5" fmla="*/ 2570583 w 5123231"/>
              <a:gd name="connsiteY2-6" fmla="*/ 17 h 2579303"/>
              <a:gd name="connsiteX3-7" fmla="*/ 5123231 w 5123231"/>
              <a:gd name="connsiteY3-8" fmla="*/ 2471972 h 2579303"/>
              <a:gd name="connsiteX4-9" fmla="*/ 4280924 w 5123231"/>
              <a:gd name="connsiteY4-10" fmla="*/ 2500387 h 2579303"/>
              <a:gd name="connsiteX5-11" fmla="*/ 2567514 w 5123231"/>
              <a:gd name="connsiteY5-12" fmla="*/ 842799 h 2579303"/>
              <a:gd name="connsiteX6-13" fmla="*/ 933519 w 5123231"/>
              <a:gd name="connsiteY6-14" fmla="*/ 2579303 h 2579303"/>
              <a:gd name="connsiteX0-15" fmla="*/ 842079 w 5123231"/>
              <a:gd name="connsiteY0-16" fmla="*/ 2487863 h 2500387"/>
              <a:gd name="connsiteX1-17" fmla="*/ 0 w 5123231"/>
              <a:gd name="connsiteY1-18" fmla="*/ 2453314 h 2500387"/>
              <a:gd name="connsiteX2-19" fmla="*/ 2570583 w 5123231"/>
              <a:gd name="connsiteY2-20" fmla="*/ 17 h 2500387"/>
              <a:gd name="connsiteX3-21" fmla="*/ 5123231 w 5123231"/>
              <a:gd name="connsiteY3-22" fmla="*/ 2471972 h 2500387"/>
              <a:gd name="connsiteX4-23" fmla="*/ 4280924 w 5123231"/>
              <a:gd name="connsiteY4-24" fmla="*/ 2500387 h 2500387"/>
              <a:gd name="connsiteX5-25" fmla="*/ 2567514 w 5123231"/>
              <a:gd name="connsiteY5-26" fmla="*/ 842799 h 2500387"/>
              <a:gd name="connsiteX0-27" fmla="*/ 842079 w 5123231"/>
              <a:gd name="connsiteY0-28" fmla="*/ 2487863 h 2500387"/>
              <a:gd name="connsiteX1-29" fmla="*/ 0 w 5123231"/>
              <a:gd name="connsiteY1-30" fmla="*/ 2453314 h 2500387"/>
              <a:gd name="connsiteX2-31" fmla="*/ 2570583 w 5123231"/>
              <a:gd name="connsiteY2-32" fmla="*/ 17 h 2500387"/>
              <a:gd name="connsiteX3-33" fmla="*/ 5123231 w 5123231"/>
              <a:gd name="connsiteY3-34" fmla="*/ 2471972 h 2500387"/>
              <a:gd name="connsiteX4-35" fmla="*/ 4280924 w 5123231"/>
              <a:gd name="connsiteY4-36" fmla="*/ 2500387 h 2500387"/>
              <a:gd name="connsiteX0-37" fmla="*/ 842079 w 5123231"/>
              <a:gd name="connsiteY0-38" fmla="*/ 2487863 h 2487863"/>
              <a:gd name="connsiteX1-39" fmla="*/ 0 w 5123231"/>
              <a:gd name="connsiteY1-40" fmla="*/ 2453314 h 2487863"/>
              <a:gd name="connsiteX2-41" fmla="*/ 2570583 w 5123231"/>
              <a:gd name="connsiteY2-42" fmla="*/ 17 h 2487863"/>
              <a:gd name="connsiteX3-43" fmla="*/ 5123231 w 5123231"/>
              <a:gd name="connsiteY3-44" fmla="*/ 2471972 h 2487863"/>
              <a:gd name="connsiteX0-45" fmla="*/ 0 w 5123231"/>
              <a:gd name="connsiteY0-46" fmla="*/ 2453314 h 2471972"/>
              <a:gd name="connsiteX1-47" fmla="*/ 2570583 w 5123231"/>
              <a:gd name="connsiteY1-48" fmla="*/ 17 h 2471972"/>
              <a:gd name="connsiteX2-49" fmla="*/ 5123231 w 5123231"/>
              <a:gd name="connsiteY2-50" fmla="*/ 2471972 h 2471972"/>
            </a:gdLst>
            <a:ahLst/>
            <a:cxnLst>
              <a:cxn ang="0">
                <a:pos x="connsiteX0-1" y="connsiteY0-2"/>
              </a:cxn>
              <a:cxn ang="0">
                <a:pos x="connsiteX1-3" y="connsiteY1-4"/>
              </a:cxn>
              <a:cxn ang="0">
                <a:pos x="connsiteX2-5" y="connsiteY2-6"/>
              </a:cxn>
            </a:cxnLst>
            <a:rect l="l" t="t" r="r" b="b"/>
            <a:pathLst>
              <a:path w="5123231" h="2471972">
                <a:moveTo>
                  <a:pt x="0" y="2453314"/>
                </a:moveTo>
                <a:cubicBezTo>
                  <a:pt x="56617" y="1078785"/>
                  <a:pt x="1192197" y="-4983"/>
                  <a:pt x="2570583" y="17"/>
                </a:cubicBezTo>
                <a:cubicBezTo>
                  <a:pt x="3948997" y="5017"/>
                  <a:pt x="5076666" y="1097039"/>
                  <a:pt x="5123231" y="2471972"/>
                </a:cubicBezTo>
              </a:path>
            </a:pathLst>
          </a:custGeom>
          <a:noFill/>
          <a:ln w="57150" cap="flat">
            <a:solidFill>
              <a:srgbClr val="C0BFBF"/>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endParaRPr sz="2700"/>
          </a:p>
        </p:txBody>
      </p:sp>
      <p:sp>
        <p:nvSpPr>
          <p:cNvPr id="11" name="íṥḻïḑê"/>
          <p:cNvSpPr/>
          <p:nvPr/>
        </p:nvSpPr>
        <p:spPr bwMode="auto">
          <a:xfrm>
            <a:off x="3190433" y="6353549"/>
            <a:ext cx="1079999" cy="1079999"/>
          </a:xfrm>
          <a:prstGeom prst="ellipse">
            <a:avLst/>
          </a:prstGeom>
          <a:solidFill>
            <a:schemeClr val="tx2">
              <a:alpha val="1882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700" dirty="0">
                <a:latin typeface="方正兰亭细黑简体" panose="02000000000000000000" pitchFamily="2" charset="-122"/>
                <a:ea typeface="方正兰亭细黑简体" panose="02000000000000000000" pitchFamily="2" charset="-122"/>
              </a:rPr>
              <a:t>1</a:t>
            </a:r>
            <a:endParaRPr sz="2700" dirty="0">
              <a:latin typeface="方正兰亭细黑简体" panose="02000000000000000000" pitchFamily="2" charset="-122"/>
              <a:ea typeface="方正兰亭细黑简体" panose="02000000000000000000" pitchFamily="2" charset="-122"/>
            </a:endParaRPr>
          </a:p>
        </p:txBody>
      </p:sp>
      <p:sp>
        <p:nvSpPr>
          <p:cNvPr id="12" name="iş1idé"/>
          <p:cNvSpPr/>
          <p:nvPr/>
        </p:nvSpPr>
        <p:spPr bwMode="auto">
          <a:xfrm>
            <a:off x="5318129" y="4782890"/>
            <a:ext cx="1079999" cy="1079999"/>
          </a:xfrm>
          <a:prstGeom prst="ellipse">
            <a:avLst/>
          </a:prstGeom>
          <a:solidFill>
            <a:schemeClr val="tx2">
              <a:alpha val="19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700" dirty="0">
                <a:latin typeface="方正兰亭细黑简体" panose="02000000000000000000" pitchFamily="2" charset="-122"/>
                <a:ea typeface="方正兰亭细黑简体" panose="02000000000000000000" pitchFamily="2" charset="-122"/>
              </a:rPr>
              <a:t>2</a:t>
            </a:r>
            <a:endParaRPr sz="2700" dirty="0">
              <a:latin typeface="方正兰亭细黑简体" panose="02000000000000000000" pitchFamily="2" charset="-122"/>
              <a:ea typeface="方正兰亭细黑简体" panose="02000000000000000000" pitchFamily="2" charset="-122"/>
            </a:endParaRPr>
          </a:p>
        </p:txBody>
      </p:sp>
      <p:sp>
        <p:nvSpPr>
          <p:cNvPr id="13" name="ísļîdê"/>
          <p:cNvSpPr/>
          <p:nvPr/>
        </p:nvSpPr>
        <p:spPr bwMode="auto">
          <a:xfrm>
            <a:off x="8643248" y="4127122"/>
            <a:ext cx="1079999" cy="1079999"/>
          </a:xfrm>
          <a:prstGeom prst="ellipse">
            <a:avLst/>
          </a:prstGeom>
          <a:solidFill>
            <a:schemeClr val="tx2">
              <a:alpha val="19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700" dirty="0">
                <a:latin typeface="方正兰亭细黑简体" panose="02000000000000000000" pitchFamily="2" charset="-122"/>
                <a:ea typeface="方正兰亭细黑简体" panose="02000000000000000000" pitchFamily="2" charset="-122"/>
              </a:rPr>
              <a:t>3</a:t>
            </a:r>
          </a:p>
        </p:txBody>
      </p:sp>
      <p:sp>
        <p:nvSpPr>
          <p:cNvPr id="14" name="ïśḻïďe"/>
          <p:cNvSpPr/>
          <p:nvPr/>
        </p:nvSpPr>
        <p:spPr bwMode="auto">
          <a:xfrm>
            <a:off x="12273170" y="4925765"/>
            <a:ext cx="1079999" cy="1079999"/>
          </a:xfrm>
          <a:prstGeom prst="ellipse">
            <a:avLst/>
          </a:prstGeom>
          <a:solidFill>
            <a:schemeClr val="tx2">
              <a:alpha val="19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700" dirty="0">
                <a:latin typeface="方正兰亭细黑简体" panose="02000000000000000000" pitchFamily="2" charset="-122"/>
                <a:ea typeface="方正兰亭细黑简体" panose="02000000000000000000" pitchFamily="2" charset="-122"/>
              </a:rPr>
              <a:t>4</a:t>
            </a:r>
            <a:endParaRPr sz="2700" dirty="0">
              <a:latin typeface="方正兰亭细黑简体" panose="02000000000000000000" pitchFamily="2" charset="-122"/>
              <a:ea typeface="方正兰亭细黑简体" panose="02000000000000000000" pitchFamily="2" charset="-122"/>
            </a:endParaRPr>
          </a:p>
        </p:txBody>
      </p:sp>
      <p:sp>
        <p:nvSpPr>
          <p:cNvPr id="15" name="íSḻiḍé"/>
          <p:cNvSpPr/>
          <p:nvPr/>
        </p:nvSpPr>
        <p:spPr bwMode="auto">
          <a:xfrm>
            <a:off x="14131438" y="6439274"/>
            <a:ext cx="1079999" cy="1079999"/>
          </a:xfrm>
          <a:prstGeom prst="ellipse">
            <a:avLst/>
          </a:prstGeom>
          <a:solidFill>
            <a:schemeClr val="tx2">
              <a:alpha val="19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700" dirty="0">
                <a:latin typeface="方正兰亭细黑简体" panose="02000000000000000000" pitchFamily="2" charset="-122"/>
                <a:ea typeface="方正兰亭细黑简体" panose="02000000000000000000" pitchFamily="2" charset="-122"/>
              </a:rPr>
              <a:t>5</a:t>
            </a:r>
            <a:endParaRPr sz="2700" dirty="0">
              <a:latin typeface="方正兰亭细黑简体" panose="02000000000000000000" pitchFamily="2" charset="-122"/>
              <a:ea typeface="方正兰亭细黑简体" panose="02000000000000000000" pitchFamily="2" charset="-122"/>
            </a:endParaRPr>
          </a:p>
        </p:txBody>
      </p:sp>
      <p:sp>
        <p:nvSpPr>
          <p:cNvPr id="16" name="矩形 15"/>
          <p:cNvSpPr/>
          <p:nvPr/>
        </p:nvSpPr>
        <p:spPr>
          <a:xfrm>
            <a:off x="1266515" y="4938776"/>
            <a:ext cx="2502608" cy="477054"/>
          </a:xfrm>
          <a:prstGeom prst="rect">
            <a:avLst/>
          </a:prstGeom>
        </p:spPr>
        <p:txBody>
          <a:bodyPr wrap="none">
            <a:spAutoFit/>
          </a:bodyPr>
          <a:lstStyle/>
          <a:p>
            <a:pPr>
              <a:lnSpc>
                <a:spcPts val="3000"/>
              </a:lnSpc>
            </a:pPr>
            <a:r>
              <a:rPr lang="zh-CN" altLang="en-US" sz="3000" b="1" dirty="0">
                <a:solidFill>
                  <a:schemeClr val="tx2"/>
                </a:solidFill>
                <a:latin typeface="方正兰亭粗黑简体" panose="02000000000000000000" pitchFamily="2" charset="-122"/>
                <a:ea typeface="方正兰亭粗黑简体" panose="02000000000000000000" pitchFamily="2" charset="-122"/>
              </a:rPr>
              <a:t>枢轴垂直激励</a:t>
            </a:r>
          </a:p>
        </p:txBody>
      </p:sp>
      <p:sp>
        <p:nvSpPr>
          <p:cNvPr id="17" name="矩形 16"/>
          <p:cNvSpPr/>
          <p:nvPr/>
        </p:nvSpPr>
        <p:spPr>
          <a:xfrm>
            <a:off x="4598940" y="3193262"/>
            <a:ext cx="2502608" cy="477054"/>
          </a:xfrm>
          <a:prstGeom prst="rect">
            <a:avLst/>
          </a:prstGeom>
        </p:spPr>
        <p:txBody>
          <a:bodyPr wrap="none">
            <a:spAutoFit/>
          </a:bodyPr>
          <a:lstStyle/>
          <a:p>
            <a:pPr>
              <a:lnSpc>
                <a:spcPts val="3000"/>
              </a:lnSpc>
            </a:pPr>
            <a:r>
              <a:rPr lang="zh-CN" altLang="en-US" sz="3000" b="1" dirty="0">
                <a:solidFill>
                  <a:schemeClr val="tx2"/>
                </a:solidFill>
                <a:latin typeface="方正兰亭粗黑简体" panose="02000000000000000000" pitchFamily="2" charset="-122"/>
                <a:ea typeface="方正兰亭粗黑简体" panose="02000000000000000000" pitchFamily="2" charset="-122"/>
              </a:rPr>
              <a:t>小球初始碰撞</a:t>
            </a:r>
          </a:p>
        </p:txBody>
      </p:sp>
      <p:sp>
        <p:nvSpPr>
          <p:cNvPr id="18" name="矩形 17"/>
          <p:cNvSpPr/>
          <p:nvPr/>
        </p:nvSpPr>
        <p:spPr>
          <a:xfrm>
            <a:off x="8432314" y="2637202"/>
            <a:ext cx="1729961" cy="477054"/>
          </a:xfrm>
          <a:prstGeom prst="rect">
            <a:avLst/>
          </a:prstGeom>
        </p:spPr>
        <p:txBody>
          <a:bodyPr wrap="none">
            <a:spAutoFit/>
          </a:bodyPr>
          <a:lstStyle/>
          <a:p>
            <a:pPr>
              <a:lnSpc>
                <a:spcPts val="3000"/>
              </a:lnSpc>
            </a:pPr>
            <a:r>
              <a:rPr lang="zh-CN" altLang="en-US" sz="3000" b="1" dirty="0">
                <a:solidFill>
                  <a:schemeClr val="tx2"/>
                </a:solidFill>
                <a:latin typeface="方正兰亭粗黑简体" panose="02000000000000000000" pitchFamily="2" charset="-122"/>
                <a:ea typeface="方正兰亭粗黑简体" panose="02000000000000000000" pitchFamily="2" charset="-122"/>
              </a:rPr>
              <a:t>振荡增大</a:t>
            </a:r>
          </a:p>
        </p:txBody>
      </p:sp>
      <p:sp>
        <p:nvSpPr>
          <p:cNvPr id="19" name="矩形 18"/>
          <p:cNvSpPr/>
          <p:nvPr/>
        </p:nvSpPr>
        <p:spPr>
          <a:xfrm>
            <a:off x="12982658" y="3987057"/>
            <a:ext cx="4434227" cy="477054"/>
          </a:xfrm>
          <a:prstGeom prst="rect">
            <a:avLst/>
          </a:prstGeom>
        </p:spPr>
        <p:txBody>
          <a:bodyPr wrap="none">
            <a:spAutoFit/>
          </a:bodyPr>
          <a:lstStyle/>
          <a:p>
            <a:pPr>
              <a:lnSpc>
                <a:spcPts val="3000"/>
              </a:lnSpc>
            </a:pPr>
            <a:r>
              <a:rPr lang="zh-CN" altLang="en-US" sz="3000" b="1" dirty="0">
                <a:solidFill>
                  <a:schemeClr val="tx2"/>
                </a:solidFill>
                <a:latin typeface="方正兰亭粗黑简体" panose="02000000000000000000" pitchFamily="2" charset="-122"/>
                <a:ea typeface="方正兰亭粗黑简体" panose="02000000000000000000" pitchFamily="2" charset="-122"/>
              </a:rPr>
              <a:t>驱动频率和系统频率趋近</a:t>
            </a:r>
          </a:p>
        </p:txBody>
      </p:sp>
      <p:sp>
        <p:nvSpPr>
          <p:cNvPr id="20" name="矩形 19"/>
          <p:cNvSpPr/>
          <p:nvPr/>
        </p:nvSpPr>
        <p:spPr>
          <a:xfrm>
            <a:off x="15259094" y="5821860"/>
            <a:ext cx="1729961" cy="477054"/>
          </a:xfrm>
          <a:prstGeom prst="rect">
            <a:avLst/>
          </a:prstGeom>
        </p:spPr>
        <p:txBody>
          <a:bodyPr wrap="none">
            <a:spAutoFit/>
          </a:bodyPr>
          <a:lstStyle/>
          <a:p>
            <a:pPr>
              <a:lnSpc>
                <a:spcPts val="3000"/>
              </a:lnSpc>
            </a:pPr>
            <a:r>
              <a:rPr lang="zh-CN" altLang="en-US" sz="3000" b="1" dirty="0">
                <a:solidFill>
                  <a:schemeClr val="tx2"/>
                </a:solidFill>
                <a:latin typeface="方正兰亭粗黑简体" panose="02000000000000000000" pitchFamily="2" charset="-122"/>
                <a:ea typeface="方正兰亭粗黑简体" panose="02000000000000000000" pitchFamily="2" charset="-122"/>
              </a:rPr>
              <a:t>发生共振</a:t>
            </a:r>
          </a:p>
        </p:txBody>
      </p:sp>
      <p:sp>
        <p:nvSpPr>
          <p:cNvPr id="21" name="ïṥľîḑê"/>
          <p:cNvSpPr/>
          <p:nvPr/>
        </p:nvSpPr>
        <p:spPr bwMode="auto">
          <a:xfrm>
            <a:off x="3838657" y="3868418"/>
            <a:ext cx="4628162" cy="6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7160" tIns="68580" rIns="137160" bIns="6858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spcAft>
                <a:spcPts val="900"/>
              </a:spcAft>
            </a:pPr>
            <a:endParaRPr lang="zh-CN" altLang="en-US" sz="2100" dirty="0">
              <a:solidFill>
                <a:schemeClr val="tx1">
                  <a:lumMod val="85000"/>
                  <a:lumOff val="15000"/>
                </a:schemeClr>
              </a:solidFill>
              <a:latin typeface="方正兰亭细黑简体" panose="02000000000000000000" pitchFamily="2" charset="-122"/>
              <a:ea typeface="方正兰亭细黑简体" panose="02000000000000000000" pitchFamily="2" charset="-122"/>
            </a:endParaRPr>
          </a:p>
        </p:txBody>
      </p:sp>
      <p:sp>
        <p:nvSpPr>
          <p:cNvPr id="22" name="ïṥľîḑê"/>
          <p:cNvSpPr/>
          <p:nvPr/>
        </p:nvSpPr>
        <p:spPr bwMode="auto">
          <a:xfrm>
            <a:off x="8478521" y="3402013"/>
            <a:ext cx="2199287" cy="6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7160" tIns="68580" rIns="137160" bIns="6858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spcAft>
                <a:spcPts val="900"/>
              </a:spcAft>
            </a:pPr>
            <a:endParaRPr lang="zh-CN" altLang="en-US" sz="2100" dirty="0">
              <a:solidFill>
                <a:schemeClr val="tx1">
                  <a:lumMod val="85000"/>
                  <a:lumOff val="15000"/>
                </a:schemeClr>
              </a:solidFill>
              <a:latin typeface="方正兰亭细黑简体" panose="02000000000000000000" pitchFamily="2" charset="-122"/>
              <a:ea typeface="方正兰亭细黑简体" panose="02000000000000000000" pitchFamily="2" charset="-122"/>
            </a:endParaRPr>
          </a:p>
        </p:txBody>
      </p:sp>
      <p:sp>
        <p:nvSpPr>
          <p:cNvPr id="23" name="ïṥľîḑê"/>
          <p:cNvSpPr/>
          <p:nvPr/>
        </p:nvSpPr>
        <p:spPr bwMode="auto">
          <a:xfrm>
            <a:off x="12924952" y="4225584"/>
            <a:ext cx="2981258" cy="6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7160" tIns="68580" rIns="137160" bIns="6858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spcAft>
                <a:spcPts val="900"/>
              </a:spcAft>
            </a:pPr>
            <a:r>
              <a:rPr lang="zh-CN" altLang="en-US" sz="2800" b="1" dirty="0">
                <a:solidFill>
                  <a:schemeClr val="tx1">
                    <a:lumMod val="85000"/>
                    <a:lumOff val="15000"/>
                  </a:schemeClr>
                </a:solidFill>
                <a:latin typeface="仿宋" panose="02010609060101010101" pitchFamily="49" charset="-122"/>
                <a:ea typeface="仿宋" panose="02010609060101010101" pitchFamily="49" charset="-122"/>
              </a:rPr>
              <a:t>趋向频率匹配</a:t>
            </a:r>
          </a:p>
        </p:txBody>
      </p:sp>
      <p:sp>
        <p:nvSpPr>
          <p:cNvPr id="24" name="ïṥľîḑê"/>
          <p:cNvSpPr/>
          <p:nvPr/>
        </p:nvSpPr>
        <p:spPr bwMode="auto">
          <a:xfrm>
            <a:off x="15216133" y="6202700"/>
            <a:ext cx="2672954" cy="6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7160" tIns="68580" rIns="137160" bIns="6858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spcAft>
                <a:spcPts val="900"/>
              </a:spcAft>
            </a:pPr>
            <a:r>
              <a:rPr lang="zh-CN" altLang="en-US" sz="2800" b="1" dirty="0">
                <a:solidFill>
                  <a:schemeClr val="tx1">
                    <a:lumMod val="85000"/>
                    <a:lumOff val="15000"/>
                  </a:schemeClr>
                </a:solidFill>
                <a:latin typeface="仿宋" panose="02010609060101010101" pitchFamily="49" charset="-122"/>
                <a:ea typeface="仿宋" panose="02010609060101010101" pitchFamily="49" charset="-122"/>
              </a:rPr>
              <a:t>频率匹配后振荡再次增大</a:t>
            </a:r>
          </a:p>
        </p:txBody>
      </p:sp>
      <p:sp>
        <p:nvSpPr>
          <p:cNvPr id="30" name="文本占位符 19">
            <a:extLst>
              <a:ext uri="{FF2B5EF4-FFF2-40B4-BE49-F238E27FC236}">
                <a16:creationId xmlns:a16="http://schemas.microsoft.com/office/drawing/2014/main" id="{915704DA-7F9E-9B8D-05BE-17F648ABCF3C}"/>
              </a:ext>
            </a:extLst>
          </p:cNvPr>
          <p:cNvSpPr txBox="1">
            <a:spLocks/>
          </p:cNvSpPr>
          <p:nvPr/>
        </p:nvSpPr>
        <p:spPr>
          <a:xfrm>
            <a:off x="13107872" y="188105"/>
            <a:ext cx="2510784" cy="566738"/>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b="0" i="0" kern="1200">
                <a:solidFill>
                  <a:schemeClr val="bg1">
                    <a:alpha val="36000"/>
                  </a:schemeClr>
                </a:solidFill>
                <a:latin typeface="思源黑体 CN Normal" panose="020B0400000000000000" pitchFamily="34" charset="-122"/>
                <a:ea typeface="思源黑体 CN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100" dirty="0"/>
              <a:t>所遇问题</a:t>
            </a:r>
          </a:p>
        </p:txBody>
      </p:sp>
      <p:sp>
        <p:nvSpPr>
          <p:cNvPr id="33" name="ïṥľîḑê">
            <a:extLst>
              <a:ext uri="{FF2B5EF4-FFF2-40B4-BE49-F238E27FC236}">
                <a16:creationId xmlns:a16="http://schemas.microsoft.com/office/drawing/2014/main" id="{FB153087-7445-DA85-A64C-566E1D99862D}"/>
              </a:ext>
            </a:extLst>
          </p:cNvPr>
          <p:cNvSpPr/>
          <p:nvPr/>
        </p:nvSpPr>
        <p:spPr bwMode="auto">
          <a:xfrm>
            <a:off x="4515839" y="3723913"/>
            <a:ext cx="2199287" cy="6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7160" tIns="68580" rIns="137160" bIns="6858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spcAft>
                <a:spcPts val="900"/>
              </a:spcAft>
            </a:pPr>
            <a:endParaRPr lang="zh-CN" altLang="en-US" sz="2100" dirty="0">
              <a:solidFill>
                <a:schemeClr val="tx1">
                  <a:lumMod val="85000"/>
                  <a:lumOff val="15000"/>
                </a:schemeClr>
              </a:solidFill>
              <a:latin typeface="方正兰亭细黑简体" panose="02000000000000000000" pitchFamily="2" charset="-122"/>
              <a:ea typeface="方正兰亭细黑简体" panose="02000000000000000000" pitchFamily="2" charset="-122"/>
            </a:endParaRPr>
          </a:p>
        </p:txBody>
      </p:sp>
      <p:sp>
        <p:nvSpPr>
          <p:cNvPr id="34" name="ïṥľîḑê">
            <a:extLst>
              <a:ext uri="{FF2B5EF4-FFF2-40B4-BE49-F238E27FC236}">
                <a16:creationId xmlns:a16="http://schemas.microsoft.com/office/drawing/2014/main" id="{1C90C2A0-B1DA-8D29-9711-D78431F4806F}"/>
              </a:ext>
            </a:extLst>
          </p:cNvPr>
          <p:cNvSpPr/>
          <p:nvPr/>
        </p:nvSpPr>
        <p:spPr bwMode="auto">
          <a:xfrm>
            <a:off x="4587238" y="3471623"/>
            <a:ext cx="2199287" cy="6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7160" tIns="68580" rIns="137160" bIns="6858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spcAft>
                <a:spcPts val="900"/>
              </a:spcAft>
            </a:pPr>
            <a:r>
              <a:rPr lang="zh-CN" altLang="en-US" sz="2800" b="1" dirty="0">
                <a:solidFill>
                  <a:schemeClr val="tx1">
                    <a:lumMod val="85000"/>
                    <a:lumOff val="15000"/>
                  </a:schemeClr>
                </a:solidFill>
                <a:latin typeface="仿宋" panose="02010609060101010101" pitchFamily="49" charset="-122"/>
                <a:ea typeface="仿宋" panose="02010609060101010101" pitchFamily="49" charset="-122"/>
              </a:rPr>
              <a:t>此时可近似看作简谐振荡</a:t>
            </a:r>
          </a:p>
        </p:txBody>
      </p:sp>
      <p:sp>
        <p:nvSpPr>
          <p:cNvPr id="3" name="TextBox 3">
            <a:extLst>
              <a:ext uri="{FF2B5EF4-FFF2-40B4-BE49-F238E27FC236}">
                <a16:creationId xmlns:a16="http://schemas.microsoft.com/office/drawing/2014/main" id="{D2313B89-F10A-625C-976A-D00BED733E43}"/>
              </a:ext>
            </a:extLst>
          </p:cNvPr>
          <p:cNvSpPr txBox="1"/>
          <p:nvPr/>
        </p:nvSpPr>
        <p:spPr>
          <a:xfrm>
            <a:off x="457200" y="1231243"/>
            <a:ext cx="7045491" cy="976165"/>
          </a:xfrm>
          <a:prstGeom prst="rect">
            <a:avLst/>
          </a:prstGeom>
        </p:spPr>
        <p:txBody>
          <a:bodyPr lIns="0" tIns="0" rIns="0" bIns="0" rtlCol="0" anchor="t">
            <a:spAutoFit/>
          </a:bodyPr>
          <a:lstStyle/>
          <a:p>
            <a:pPr algn="l">
              <a:lnSpc>
                <a:spcPts val="6292"/>
              </a:lnSpc>
            </a:pPr>
            <a:r>
              <a:rPr lang="en-US" sz="11500" b="1" spc="-179" dirty="0">
                <a:solidFill>
                  <a:srgbClr val="000000"/>
                </a:solidFill>
                <a:latin typeface="Comic Sans Bold"/>
                <a:ea typeface="Comic Sans Bold"/>
                <a:cs typeface="Comic Sans Bold"/>
                <a:sym typeface="Comic Sans Bold"/>
              </a:rPr>
              <a:t>Principle</a:t>
            </a:r>
          </a:p>
        </p:txBody>
      </p:sp>
      <p:sp>
        <p:nvSpPr>
          <p:cNvPr id="25" name="ïṥľîḑê">
            <a:extLst>
              <a:ext uri="{FF2B5EF4-FFF2-40B4-BE49-F238E27FC236}">
                <a16:creationId xmlns:a16="http://schemas.microsoft.com/office/drawing/2014/main" id="{834CD6B5-EC25-5980-67BD-FEB514147A86}"/>
              </a:ext>
            </a:extLst>
          </p:cNvPr>
          <p:cNvSpPr/>
          <p:nvPr/>
        </p:nvSpPr>
        <p:spPr bwMode="auto">
          <a:xfrm>
            <a:off x="8432314" y="2877212"/>
            <a:ext cx="2199287" cy="6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7160" tIns="68580" rIns="137160" bIns="6858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spcAft>
                <a:spcPts val="900"/>
              </a:spcAft>
            </a:pPr>
            <a:r>
              <a:rPr lang="zh-CN" altLang="en-US" sz="2800" b="1" dirty="0">
                <a:solidFill>
                  <a:schemeClr val="tx1">
                    <a:lumMod val="85000"/>
                    <a:lumOff val="15000"/>
                  </a:schemeClr>
                </a:solidFill>
                <a:latin typeface="仿宋" panose="02010609060101010101" pitchFamily="49" charset="-122"/>
                <a:ea typeface="仿宋" panose="02010609060101010101" pitchFamily="49" charset="-122"/>
              </a:rPr>
              <a:t>系统开始朝非线性发展</a:t>
            </a:r>
          </a:p>
        </p:txBody>
      </p:sp>
    </p:spTree>
    <p:extLst>
      <p:ext uri="{BB962C8B-B14F-4D97-AF65-F5344CB8AC3E}">
        <p14:creationId xmlns:p14="http://schemas.microsoft.com/office/powerpoint/2010/main" val="36584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69" t="-36477" r="-14225" b="-26584"/>
            </a:stretch>
          </a:blipFill>
        </p:spPr>
        <p:txBody>
          <a:bodyPr/>
          <a:lstStyle/>
          <a:p>
            <a:endParaRPr lang="zh-CN" altLang="en-US" dirty="0"/>
          </a:p>
        </p:txBody>
      </p:sp>
      <p:sp>
        <p:nvSpPr>
          <p:cNvPr id="3" name="Freeform 3"/>
          <p:cNvSpPr/>
          <p:nvPr/>
        </p:nvSpPr>
        <p:spPr>
          <a:xfrm>
            <a:off x="12142241" y="628033"/>
            <a:ext cx="11880148" cy="9828123"/>
          </a:xfrm>
          <a:custGeom>
            <a:avLst/>
            <a:gdLst/>
            <a:ahLst/>
            <a:cxnLst/>
            <a:rect l="l" t="t" r="r" b="b"/>
            <a:pathLst>
              <a:path w="11880148" h="9828123">
                <a:moveTo>
                  <a:pt x="0" y="0"/>
                </a:moveTo>
                <a:lnTo>
                  <a:pt x="11880149" y="0"/>
                </a:lnTo>
                <a:lnTo>
                  <a:pt x="11880149" y="9828123"/>
                </a:lnTo>
                <a:lnTo>
                  <a:pt x="0" y="982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609600" y="897821"/>
            <a:ext cx="15621000" cy="3438377"/>
          </a:xfrm>
          <a:prstGeom prst="rect">
            <a:avLst/>
          </a:prstGeom>
        </p:spPr>
        <p:txBody>
          <a:bodyPr wrap="square" lIns="0" tIns="0" rIns="0" bIns="0" rtlCol="0" anchor="t">
            <a:spAutoFit/>
          </a:bodyPr>
          <a:lstStyle/>
          <a:p>
            <a:pPr algn="l">
              <a:lnSpc>
                <a:spcPts val="8743"/>
              </a:lnSpc>
            </a:pPr>
            <a:r>
              <a:rPr lang="en-US" altLang="zh-CN" sz="11500" b="1" spc="-531" dirty="0">
                <a:solidFill>
                  <a:srgbClr val="000000"/>
                </a:solidFill>
                <a:latin typeface="Comic Sans Bold"/>
                <a:ea typeface="Comic Sans Bold"/>
                <a:cs typeface="Comic Sans Bold"/>
                <a:sym typeface="Comic Sans Bold"/>
              </a:rPr>
              <a:t>Primary Physical </a:t>
            </a:r>
          </a:p>
          <a:p>
            <a:pPr algn="l">
              <a:lnSpc>
                <a:spcPts val="8743"/>
              </a:lnSpc>
            </a:pPr>
            <a:r>
              <a:rPr lang="en-US" altLang="zh-CN" sz="11500" b="1" spc="-531" dirty="0">
                <a:solidFill>
                  <a:srgbClr val="000000"/>
                </a:solidFill>
                <a:latin typeface="Comic Sans Bold"/>
                <a:ea typeface="Comic Sans Bold"/>
                <a:cs typeface="Comic Sans Bold"/>
                <a:sym typeface="Comic Sans Bold"/>
              </a:rPr>
              <a:t>									</a:t>
            </a:r>
          </a:p>
          <a:p>
            <a:pPr algn="l">
              <a:lnSpc>
                <a:spcPts val="8743"/>
              </a:lnSpc>
            </a:pPr>
            <a:r>
              <a:rPr lang="en-US" altLang="zh-CN" sz="11500" b="1" spc="-531" dirty="0">
                <a:solidFill>
                  <a:srgbClr val="000000"/>
                </a:solidFill>
                <a:latin typeface="Comic Sans Bold"/>
                <a:ea typeface="Comic Sans Bold"/>
                <a:cs typeface="Comic Sans Bold"/>
                <a:sym typeface="Comic Sans Bold"/>
              </a:rPr>
              <a:t>Model</a:t>
            </a:r>
            <a:endParaRPr lang="en-US" sz="11500" b="1" spc="-531" dirty="0">
              <a:solidFill>
                <a:srgbClr val="000000"/>
              </a:solidFill>
              <a:latin typeface="Comic Sans Bold"/>
              <a:ea typeface="Comic Sans Bold"/>
              <a:cs typeface="Comic Sans Bold"/>
              <a:sym typeface="Comic Sans Bold"/>
            </a:endParaRPr>
          </a:p>
        </p:txBody>
      </p:sp>
      <p:grpSp>
        <p:nvGrpSpPr>
          <p:cNvPr id="6" name="Group 6"/>
          <p:cNvGrpSpPr/>
          <p:nvPr/>
        </p:nvGrpSpPr>
        <p:grpSpPr>
          <a:xfrm>
            <a:off x="11430767" y="95205"/>
            <a:ext cx="14032537" cy="10893778"/>
            <a:chOff x="0" y="0"/>
            <a:chExt cx="812800" cy="630995"/>
          </a:xfrm>
        </p:grpSpPr>
        <p:sp>
          <p:nvSpPr>
            <p:cNvPr id="7" name="Freeform 7"/>
            <p:cNvSpPr/>
            <p:nvPr/>
          </p:nvSpPr>
          <p:spPr>
            <a:xfrm>
              <a:off x="0" y="0"/>
              <a:ext cx="812800" cy="630995"/>
            </a:xfrm>
            <a:custGeom>
              <a:avLst/>
              <a:gdLst/>
              <a:ahLst/>
              <a:cxnLst/>
              <a:rect l="l" t="t" r="r" b="b"/>
              <a:pathLst>
                <a:path w="812800" h="630995">
                  <a:moveTo>
                    <a:pt x="406400" y="0"/>
                  </a:moveTo>
                  <a:cubicBezTo>
                    <a:pt x="181951" y="0"/>
                    <a:pt x="0" y="141253"/>
                    <a:pt x="0" y="315498"/>
                  </a:cubicBezTo>
                  <a:cubicBezTo>
                    <a:pt x="0" y="489742"/>
                    <a:pt x="181951" y="630995"/>
                    <a:pt x="406400" y="630995"/>
                  </a:cubicBezTo>
                  <a:cubicBezTo>
                    <a:pt x="630849" y="630995"/>
                    <a:pt x="812800" y="489742"/>
                    <a:pt x="812800" y="315498"/>
                  </a:cubicBezTo>
                  <a:cubicBezTo>
                    <a:pt x="812800" y="141253"/>
                    <a:pt x="630849" y="0"/>
                    <a:pt x="406400" y="0"/>
                  </a:cubicBezTo>
                  <a:close/>
                </a:path>
              </a:pathLst>
            </a:custGeom>
            <a:solidFill>
              <a:srgbClr val="000000">
                <a:alpha val="0"/>
              </a:srgbClr>
            </a:solidFill>
            <a:ln w="152400" cap="sq">
              <a:solidFill>
                <a:srgbClr val="000000"/>
              </a:solidFill>
              <a:prstDash val="solid"/>
              <a:miter/>
            </a:ln>
          </p:spPr>
        </p:sp>
        <p:sp>
          <p:nvSpPr>
            <p:cNvPr id="8" name="TextBox 8"/>
            <p:cNvSpPr txBox="1"/>
            <p:nvPr/>
          </p:nvSpPr>
          <p:spPr>
            <a:xfrm>
              <a:off x="76200" y="21056"/>
              <a:ext cx="660400" cy="550784"/>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1254692" y="5727442"/>
            <a:ext cx="628446" cy="62844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9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4540533" y="628033"/>
            <a:ext cx="628446" cy="62844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548D"/>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6360887" y="4584678"/>
            <a:ext cx="4118426" cy="502510"/>
          </a:xfrm>
          <a:prstGeom prst="rect">
            <a:avLst/>
          </a:prstGeom>
        </p:spPr>
        <p:txBody>
          <a:bodyPr wrap="square" lIns="0" tIns="0" rIns="0" bIns="0" rtlCol="0" anchor="t">
            <a:spAutoFit/>
          </a:bodyPr>
          <a:lstStyle/>
          <a:p>
            <a:pPr marL="647342" lvl="1" indent="-323671" algn="l">
              <a:lnSpc>
                <a:spcPts val="4197"/>
              </a:lnSpc>
              <a:buFont typeface="Arial"/>
              <a:buChar char="•"/>
            </a:pPr>
            <a:r>
              <a:rPr lang="en-US" altLang="zh-CN" sz="2998" b="1" dirty="0">
                <a:solidFill>
                  <a:srgbClr val="000000"/>
                </a:solidFill>
                <a:latin typeface="Poppins Bold"/>
                <a:ea typeface="Poppins Bold"/>
                <a:cs typeface="Poppins Bold"/>
                <a:sym typeface="Poppins Bold"/>
              </a:rPr>
              <a:t>1.</a:t>
            </a:r>
            <a:r>
              <a:rPr lang="zh-CN" altLang="en-US" sz="2998" b="1" dirty="0">
                <a:solidFill>
                  <a:srgbClr val="000000"/>
                </a:solidFill>
                <a:latin typeface="Poppins Bold"/>
                <a:ea typeface="Poppins Bold"/>
                <a:cs typeface="Poppins Bold"/>
                <a:sym typeface="Poppins Bold"/>
              </a:rPr>
              <a:t>引入枢轴垂直振荡</a:t>
            </a:r>
            <a:endParaRPr lang="en-US" sz="2998" b="1" dirty="0">
              <a:solidFill>
                <a:srgbClr val="000000"/>
              </a:solidFill>
              <a:latin typeface="Poppins Bold"/>
              <a:ea typeface="Poppins Bold"/>
              <a:cs typeface="Poppins Bold"/>
              <a:sym typeface="Poppins Bold"/>
            </a:endParaRPr>
          </a:p>
        </p:txBody>
      </p:sp>
      <p:pic>
        <p:nvPicPr>
          <p:cNvPr id="18" name="图片 17">
            <a:extLst>
              <a:ext uri="{FF2B5EF4-FFF2-40B4-BE49-F238E27FC236}">
                <a16:creationId xmlns:a16="http://schemas.microsoft.com/office/drawing/2014/main" id="{495B580B-0D5E-8254-EF49-BCACD1A316B0}"/>
              </a:ext>
            </a:extLst>
          </p:cNvPr>
          <p:cNvPicPr>
            <a:picLocks noChangeAspect="1"/>
          </p:cNvPicPr>
          <p:nvPr/>
        </p:nvPicPr>
        <p:blipFill>
          <a:blip r:embed="rId5"/>
          <a:stretch>
            <a:fillRect/>
          </a:stretch>
        </p:blipFill>
        <p:spPr>
          <a:xfrm>
            <a:off x="457200" y="4432559"/>
            <a:ext cx="6129246" cy="5874616"/>
          </a:xfrm>
          <a:prstGeom prst="rect">
            <a:avLst/>
          </a:prstGeom>
          <a:solidFill>
            <a:srgbClr val="EBEAE4"/>
          </a:solidFill>
        </p:spPr>
      </p:pic>
      <p:sp>
        <p:nvSpPr>
          <p:cNvPr id="19" name="TextBox 15">
            <a:extLst>
              <a:ext uri="{FF2B5EF4-FFF2-40B4-BE49-F238E27FC236}">
                <a16:creationId xmlns:a16="http://schemas.microsoft.com/office/drawing/2014/main" id="{5F772E68-C7A3-5C32-EC37-1BA68BC6CAE8}"/>
              </a:ext>
            </a:extLst>
          </p:cNvPr>
          <p:cNvSpPr txBox="1"/>
          <p:nvPr/>
        </p:nvSpPr>
        <p:spPr>
          <a:xfrm>
            <a:off x="6407852" y="5597564"/>
            <a:ext cx="4118426" cy="1050224"/>
          </a:xfrm>
          <a:prstGeom prst="rect">
            <a:avLst/>
          </a:prstGeom>
        </p:spPr>
        <p:txBody>
          <a:bodyPr wrap="square" lIns="0" tIns="0" rIns="0" bIns="0" rtlCol="0" anchor="t">
            <a:spAutoFit/>
          </a:bodyPr>
          <a:lstStyle/>
          <a:p>
            <a:pPr marL="647342" lvl="1" indent="-323671" algn="l">
              <a:lnSpc>
                <a:spcPts val="4197"/>
              </a:lnSpc>
              <a:buFont typeface="Arial"/>
              <a:buChar char="•"/>
            </a:pPr>
            <a:r>
              <a:rPr lang="en-US" altLang="zh-CN" sz="2998" b="1" dirty="0">
                <a:solidFill>
                  <a:srgbClr val="000000"/>
                </a:solidFill>
                <a:latin typeface="Poppins Bold"/>
                <a:ea typeface="Poppins Bold"/>
                <a:cs typeface="Poppins Bold"/>
                <a:sym typeface="Poppins Bold"/>
              </a:rPr>
              <a:t>2.</a:t>
            </a:r>
            <a:r>
              <a:rPr lang="zh-CN" altLang="en-US" sz="2998" b="1" dirty="0">
                <a:solidFill>
                  <a:srgbClr val="000000"/>
                </a:solidFill>
                <a:latin typeface="Poppins Bold"/>
                <a:ea typeface="Poppins Bold"/>
                <a:cs typeface="Poppins Bold"/>
                <a:sym typeface="Poppins Bold"/>
              </a:rPr>
              <a:t>摆球理想化为质点</a:t>
            </a:r>
            <a:r>
              <a:rPr lang="en-US" altLang="zh-CN" sz="2998" b="1" dirty="0">
                <a:solidFill>
                  <a:srgbClr val="000000"/>
                </a:solidFill>
                <a:latin typeface="Poppins Bold"/>
                <a:ea typeface="Poppins Bold"/>
                <a:cs typeface="Poppins Bold"/>
                <a:sym typeface="Poppins Bold"/>
              </a:rPr>
              <a:t>/</a:t>
            </a:r>
            <a:r>
              <a:rPr lang="zh-CN" altLang="en-US" sz="2998" b="1" dirty="0">
                <a:solidFill>
                  <a:srgbClr val="000000"/>
                </a:solidFill>
                <a:latin typeface="Poppins Bold"/>
                <a:ea typeface="Poppins Bold"/>
                <a:cs typeface="Poppins Bold"/>
                <a:sym typeface="Poppins Bold"/>
              </a:rPr>
              <a:t>轻绳子理想化</a:t>
            </a:r>
            <a:endParaRPr lang="en-US" sz="2998" b="1" dirty="0">
              <a:solidFill>
                <a:srgbClr val="000000"/>
              </a:solidFill>
              <a:latin typeface="Poppins Bold"/>
              <a:ea typeface="Poppins Bold"/>
              <a:cs typeface="Poppins Bold"/>
              <a:sym typeface="Poppins Bold"/>
            </a:endParaRPr>
          </a:p>
        </p:txBody>
      </p:sp>
      <p:sp>
        <p:nvSpPr>
          <p:cNvPr id="20" name="TextBox 15">
            <a:extLst>
              <a:ext uri="{FF2B5EF4-FFF2-40B4-BE49-F238E27FC236}">
                <a16:creationId xmlns:a16="http://schemas.microsoft.com/office/drawing/2014/main" id="{E6099514-1488-968B-9B90-671C53B16373}"/>
              </a:ext>
            </a:extLst>
          </p:cNvPr>
          <p:cNvSpPr txBox="1"/>
          <p:nvPr/>
        </p:nvSpPr>
        <p:spPr>
          <a:xfrm>
            <a:off x="6424446" y="6919671"/>
            <a:ext cx="4118426" cy="511615"/>
          </a:xfrm>
          <a:prstGeom prst="rect">
            <a:avLst/>
          </a:prstGeom>
        </p:spPr>
        <p:txBody>
          <a:bodyPr wrap="square" lIns="0" tIns="0" rIns="0" bIns="0" rtlCol="0" anchor="t">
            <a:spAutoFit/>
          </a:bodyPr>
          <a:lstStyle/>
          <a:p>
            <a:pPr marL="647342" lvl="1" indent="-323671" algn="l">
              <a:lnSpc>
                <a:spcPts val="4197"/>
              </a:lnSpc>
              <a:buFont typeface="Arial"/>
              <a:buChar char="•"/>
            </a:pPr>
            <a:r>
              <a:rPr lang="en-US" altLang="zh-CN" sz="2998" b="1" dirty="0">
                <a:solidFill>
                  <a:srgbClr val="000000"/>
                </a:solidFill>
                <a:latin typeface="Poppins Bold"/>
                <a:ea typeface="Poppins Bold"/>
                <a:cs typeface="Poppins Bold"/>
                <a:sym typeface="Poppins Bold"/>
              </a:rPr>
              <a:t>3.</a:t>
            </a:r>
            <a:r>
              <a:rPr lang="zh-CN" altLang="en-US" sz="2998" b="1" dirty="0">
                <a:solidFill>
                  <a:srgbClr val="000000"/>
                </a:solidFill>
                <a:latin typeface="Poppins Bold"/>
                <a:ea typeface="Poppins Bold"/>
                <a:cs typeface="Poppins Bold"/>
                <a:sym typeface="Poppins Bold"/>
              </a:rPr>
              <a:t>小角度振荡</a:t>
            </a:r>
            <a:endParaRPr lang="en-US" sz="2998" b="1" dirty="0">
              <a:solidFill>
                <a:srgbClr val="000000"/>
              </a:solidFill>
              <a:latin typeface="Poppins Bold"/>
              <a:ea typeface="Poppins Bold"/>
              <a:cs typeface="Poppins Bold"/>
              <a:sym typeface="Poppins Bold"/>
            </a:endParaRPr>
          </a:p>
        </p:txBody>
      </p:sp>
      <p:sp>
        <p:nvSpPr>
          <p:cNvPr id="21" name="TextBox 15">
            <a:extLst>
              <a:ext uri="{FF2B5EF4-FFF2-40B4-BE49-F238E27FC236}">
                <a16:creationId xmlns:a16="http://schemas.microsoft.com/office/drawing/2014/main" id="{94E72B82-584A-E38F-664C-6040B8D361EC}"/>
              </a:ext>
            </a:extLst>
          </p:cNvPr>
          <p:cNvSpPr txBox="1"/>
          <p:nvPr/>
        </p:nvSpPr>
        <p:spPr>
          <a:xfrm>
            <a:off x="6443496" y="7955778"/>
            <a:ext cx="4118426" cy="511615"/>
          </a:xfrm>
          <a:prstGeom prst="rect">
            <a:avLst/>
          </a:prstGeom>
        </p:spPr>
        <p:txBody>
          <a:bodyPr wrap="square" lIns="0" tIns="0" rIns="0" bIns="0" rtlCol="0" anchor="t">
            <a:spAutoFit/>
          </a:bodyPr>
          <a:lstStyle/>
          <a:p>
            <a:pPr marL="647342" lvl="1" indent="-323671" algn="l">
              <a:lnSpc>
                <a:spcPts val="4197"/>
              </a:lnSpc>
              <a:buFont typeface="Arial"/>
              <a:buChar char="•"/>
            </a:pPr>
            <a:r>
              <a:rPr lang="en-US" altLang="zh-CN" sz="2998" b="1" dirty="0">
                <a:solidFill>
                  <a:srgbClr val="000000"/>
                </a:solidFill>
                <a:latin typeface="Poppins Bold"/>
                <a:ea typeface="Poppins Bold"/>
                <a:cs typeface="Poppins Bold"/>
                <a:sym typeface="Poppins Bold"/>
              </a:rPr>
              <a:t>4.</a:t>
            </a:r>
            <a:r>
              <a:rPr lang="zh-CN" altLang="en-US" sz="2998" b="1" dirty="0">
                <a:solidFill>
                  <a:srgbClr val="000000"/>
                </a:solidFill>
                <a:latin typeface="Poppins Bold"/>
                <a:ea typeface="Poppins Bold"/>
                <a:cs typeface="Poppins Bold"/>
                <a:sym typeface="Poppins Bold"/>
              </a:rPr>
              <a:t>忽略碰撞</a:t>
            </a:r>
            <a:endParaRPr lang="en-US" sz="2998" b="1" dirty="0">
              <a:solidFill>
                <a:srgbClr val="000000"/>
              </a:solidFill>
              <a:latin typeface="Poppins Bold"/>
              <a:ea typeface="Poppins Bold"/>
              <a:cs typeface="Poppins Bold"/>
              <a:sym typeface="Poppins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69" t="-36477" r="-14225" b="-26584"/>
            </a:stretch>
          </a:blipFill>
        </p:spPr>
      </p:sp>
      <p:grpSp>
        <p:nvGrpSpPr>
          <p:cNvPr id="3" name="Group 3"/>
          <p:cNvGrpSpPr/>
          <p:nvPr/>
        </p:nvGrpSpPr>
        <p:grpSpPr>
          <a:xfrm>
            <a:off x="-5597741" y="-1168597"/>
            <a:ext cx="14032537" cy="12657552"/>
            <a:chOff x="0" y="0"/>
            <a:chExt cx="812800" cy="733157"/>
          </a:xfrm>
        </p:grpSpPr>
        <p:sp>
          <p:nvSpPr>
            <p:cNvPr id="4" name="Freeform 4"/>
            <p:cNvSpPr/>
            <p:nvPr/>
          </p:nvSpPr>
          <p:spPr>
            <a:xfrm>
              <a:off x="0" y="0"/>
              <a:ext cx="812800" cy="733157"/>
            </a:xfrm>
            <a:custGeom>
              <a:avLst/>
              <a:gdLst/>
              <a:ahLst/>
              <a:cxnLst/>
              <a:rect l="l" t="t" r="r" b="b"/>
              <a:pathLst>
                <a:path w="812800" h="733157">
                  <a:moveTo>
                    <a:pt x="406400" y="0"/>
                  </a:moveTo>
                  <a:cubicBezTo>
                    <a:pt x="181951" y="0"/>
                    <a:pt x="0" y="164123"/>
                    <a:pt x="0" y="366579"/>
                  </a:cubicBezTo>
                  <a:cubicBezTo>
                    <a:pt x="0" y="569035"/>
                    <a:pt x="181951" y="733157"/>
                    <a:pt x="406400" y="733157"/>
                  </a:cubicBezTo>
                  <a:cubicBezTo>
                    <a:pt x="630849" y="733157"/>
                    <a:pt x="812800" y="569035"/>
                    <a:pt x="812800" y="366579"/>
                  </a:cubicBezTo>
                  <a:cubicBezTo>
                    <a:pt x="812800" y="164123"/>
                    <a:pt x="630849" y="0"/>
                    <a:pt x="406400" y="0"/>
                  </a:cubicBezTo>
                  <a:close/>
                </a:path>
              </a:pathLst>
            </a:custGeom>
            <a:solidFill>
              <a:srgbClr val="000000">
                <a:alpha val="0"/>
              </a:srgbClr>
            </a:solidFill>
            <a:ln w="152400" cap="sq">
              <a:solidFill>
                <a:srgbClr val="EAE164"/>
              </a:solidFill>
              <a:prstDash val="solid"/>
              <a:miter/>
            </a:ln>
          </p:spPr>
        </p:sp>
        <p:sp>
          <p:nvSpPr>
            <p:cNvPr id="5" name="TextBox 5"/>
            <p:cNvSpPr txBox="1"/>
            <p:nvPr/>
          </p:nvSpPr>
          <p:spPr>
            <a:xfrm>
              <a:off x="76200" y="30634"/>
              <a:ext cx="660400" cy="63379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flipH="1">
            <a:off x="-3632326" y="833660"/>
            <a:ext cx="10749028" cy="10867583"/>
          </a:xfrm>
          <a:custGeom>
            <a:avLst/>
            <a:gdLst/>
            <a:ahLst/>
            <a:cxnLst/>
            <a:rect l="l" t="t" r="r" b="b"/>
            <a:pathLst>
              <a:path w="10749028" h="10867583">
                <a:moveTo>
                  <a:pt x="10749028" y="0"/>
                </a:moveTo>
                <a:lnTo>
                  <a:pt x="0" y="0"/>
                </a:lnTo>
                <a:lnTo>
                  <a:pt x="0" y="10867583"/>
                </a:lnTo>
                <a:lnTo>
                  <a:pt x="10749028" y="10867583"/>
                </a:lnTo>
                <a:lnTo>
                  <a:pt x="10749028"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8305800" y="1657965"/>
            <a:ext cx="10553320" cy="2479781"/>
          </a:xfrm>
          <a:prstGeom prst="rect">
            <a:avLst/>
          </a:prstGeom>
        </p:spPr>
        <p:txBody>
          <a:bodyPr wrap="square" lIns="0" tIns="0" rIns="0" bIns="0" rtlCol="0" anchor="t">
            <a:spAutoFit/>
          </a:bodyPr>
          <a:lstStyle/>
          <a:p>
            <a:pPr algn="l">
              <a:lnSpc>
                <a:spcPts val="9400"/>
              </a:lnSpc>
            </a:pPr>
            <a:r>
              <a:rPr lang="en-US" altLang="zh-CN" sz="11500" b="1" spc="-531" dirty="0">
                <a:solidFill>
                  <a:srgbClr val="000000"/>
                </a:solidFill>
                <a:latin typeface="Comic Sans Bold"/>
                <a:ea typeface="Comic Sans Bold"/>
                <a:cs typeface="Comic Sans Bold"/>
                <a:sym typeface="Comic Sans Bold"/>
              </a:rPr>
              <a:t>Simple Code Demo in Python</a:t>
            </a:r>
            <a:endParaRPr lang="en-US" sz="11500" b="1" spc="-531" dirty="0">
              <a:solidFill>
                <a:srgbClr val="000000"/>
              </a:solidFill>
              <a:latin typeface="Comic Sans Bold"/>
              <a:ea typeface="Comic Sans Bold"/>
              <a:cs typeface="Comic Sans Bold"/>
              <a:sym typeface="Comic Sans Bold"/>
            </a:endParaRPr>
          </a:p>
        </p:txBody>
      </p:sp>
      <p:grpSp>
        <p:nvGrpSpPr>
          <p:cNvPr id="12" name="Group 12"/>
          <p:cNvGrpSpPr/>
          <p:nvPr/>
        </p:nvGrpSpPr>
        <p:grpSpPr>
          <a:xfrm>
            <a:off x="6802479" y="8629854"/>
            <a:ext cx="628446" cy="62844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548D"/>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7116702" y="1628507"/>
            <a:ext cx="628446" cy="62844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9FF"/>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文本框 8">
            <a:extLst>
              <a:ext uri="{FF2B5EF4-FFF2-40B4-BE49-F238E27FC236}">
                <a16:creationId xmlns:a16="http://schemas.microsoft.com/office/drawing/2014/main" id="{D41C114F-25F9-3B25-64CB-34AFE54648F7}"/>
              </a:ext>
            </a:extLst>
          </p:cNvPr>
          <p:cNvSpPr txBox="1"/>
          <p:nvPr/>
        </p:nvSpPr>
        <p:spPr>
          <a:xfrm>
            <a:off x="9601200" y="6242096"/>
            <a:ext cx="9159645" cy="707886"/>
          </a:xfrm>
          <a:prstGeom prst="rect">
            <a:avLst/>
          </a:prstGeom>
          <a:noFill/>
        </p:spPr>
        <p:txBody>
          <a:bodyPr wrap="square" rtlCol="0">
            <a:spAutoFit/>
          </a:bodyPr>
          <a:lstStyle/>
          <a:p>
            <a:r>
              <a:rPr lang="en-US" altLang="zh-CN" sz="4000" b="1" dirty="0">
                <a:latin typeface="仿宋" panose="02010609060101010101" pitchFamily="49" charset="-122"/>
                <a:ea typeface="仿宋" panose="02010609060101010101" pitchFamily="49" charset="-122"/>
              </a:rPr>
              <a:t>	</a:t>
            </a:r>
            <a:r>
              <a:rPr lang="zh-CN" altLang="en-US" sz="4000" b="1" dirty="0">
                <a:latin typeface="仿宋" panose="02010609060101010101" pitchFamily="49" charset="-122"/>
                <a:ea typeface="仿宋" panose="02010609060101010101" pitchFamily="49" charset="-122"/>
              </a:rPr>
              <a:t>使用</a:t>
            </a:r>
            <a:r>
              <a:rPr lang="en-US" altLang="zh-CN" sz="4000" b="1" dirty="0">
                <a:latin typeface="仿宋" panose="02010609060101010101" pitchFamily="49" charset="-122"/>
                <a:ea typeface="仿宋" panose="02010609060101010101" pitchFamily="49" charset="-122"/>
              </a:rPr>
              <a:t>Vpython</a:t>
            </a:r>
            <a:r>
              <a:rPr lang="zh-CN" altLang="en-US" sz="4000" b="1" dirty="0">
                <a:latin typeface="仿宋" panose="02010609060101010101" pitchFamily="49" charset="-122"/>
                <a:ea typeface="仿宋" panose="02010609060101010101" pitchFamily="49" charset="-122"/>
              </a:rPr>
              <a:t>进行简单演示</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B70B1-1AF3-DABB-092D-CD2F7C20D9BA}"/>
            </a:ext>
          </a:extLst>
        </p:cNvPr>
        <p:cNvGrpSpPr/>
        <p:nvPr/>
      </p:nvGrpSpPr>
      <p:grpSpPr>
        <a:xfrm>
          <a:off x="0" y="0"/>
          <a:ext cx="0" cy="0"/>
          <a:chOff x="0" y="0"/>
          <a:chExt cx="0" cy="0"/>
        </a:xfrm>
      </p:grpSpPr>
      <p:sp>
        <p:nvSpPr>
          <p:cNvPr id="8" name="Freeform 2">
            <a:extLst>
              <a:ext uri="{FF2B5EF4-FFF2-40B4-BE49-F238E27FC236}">
                <a16:creationId xmlns:a16="http://schemas.microsoft.com/office/drawing/2014/main" id="{FADB1635-9AEE-CDBF-A7B1-081C535F3BD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69" t="-36477" r="-14225" b="-26584"/>
            </a:stretch>
          </a:blipFill>
        </p:spPr>
      </p:sp>
      <p:pic>
        <p:nvPicPr>
          <p:cNvPr id="11" name="图片 10">
            <a:extLst>
              <a:ext uri="{FF2B5EF4-FFF2-40B4-BE49-F238E27FC236}">
                <a16:creationId xmlns:a16="http://schemas.microsoft.com/office/drawing/2014/main" id="{C0363FE0-445D-B7DC-0E7C-F284CA08CA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450" y="0"/>
            <a:ext cx="12782550" cy="9296400"/>
          </a:xfrm>
          <a:prstGeom prst="rect">
            <a:avLst/>
          </a:prstGeom>
        </p:spPr>
      </p:pic>
      <p:sp>
        <p:nvSpPr>
          <p:cNvPr id="18" name="文本框 17">
            <a:extLst>
              <a:ext uri="{FF2B5EF4-FFF2-40B4-BE49-F238E27FC236}">
                <a16:creationId xmlns:a16="http://schemas.microsoft.com/office/drawing/2014/main" id="{9FE7685F-2F57-AF24-EFA3-3987785B8BA5}"/>
              </a:ext>
            </a:extLst>
          </p:cNvPr>
          <p:cNvSpPr txBox="1"/>
          <p:nvPr/>
        </p:nvSpPr>
        <p:spPr>
          <a:xfrm>
            <a:off x="342900" y="342900"/>
            <a:ext cx="4800600" cy="9325630"/>
          </a:xfrm>
          <a:prstGeom prst="rect">
            <a:avLst/>
          </a:prstGeom>
          <a:noFill/>
        </p:spPr>
        <p:txBody>
          <a:bodyPr wrap="square" rtlCol="0">
            <a:spAutoFit/>
          </a:bodyPr>
          <a:lstStyle/>
          <a:p>
            <a:r>
              <a:rPr lang="zh-CN" altLang="en-US" sz="6000" b="1" dirty="0">
                <a:latin typeface="仿宋" panose="02010609060101010101" pitchFamily="49" charset="-122"/>
                <a:ea typeface="仿宋" panose="02010609060101010101" pitchFamily="49" charset="-122"/>
              </a:rPr>
              <a:t>使用</a:t>
            </a:r>
            <a:r>
              <a:rPr lang="en-US" altLang="zh-CN" sz="6000" b="1" dirty="0">
                <a:latin typeface="仿宋" panose="02010609060101010101" pitchFamily="49" charset="-122"/>
                <a:ea typeface="仿宋" panose="02010609060101010101" pitchFamily="49" charset="-122"/>
              </a:rPr>
              <a:t>vpython</a:t>
            </a:r>
            <a:r>
              <a:rPr lang="zh-CN" altLang="en-US" sz="6000" b="1" dirty="0">
                <a:latin typeface="仿宋" panose="02010609060101010101" pitchFamily="49" charset="-122"/>
                <a:ea typeface="仿宋" panose="02010609060101010101" pitchFamily="49" charset="-122"/>
              </a:rPr>
              <a:t>仿真演示时绘制出角度</a:t>
            </a:r>
            <a:r>
              <a:rPr lang="en-US" altLang="zh-CN" sz="6000" b="1" dirty="0">
                <a:latin typeface="仿宋" panose="02010609060101010101" pitchFamily="49" charset="-122"/>
                <a:ea typeface="仿宋" panose="02010609060101010101" pitchFamily="49" charset="-122"/>
              </a:rPr>
              <a:t>θ</a:t>
            </a:r>
            <a:r>
              <a:rPr lang="zh-CN" altLang="en-US" sz="6000" b="1" dirty="0">
                <a:latin typeface="仿宋" panose="02010609060101010101" pitchFamily="49" charset="-122"/>
                <a:ea typeface="仿宋" panose="02010609060101010101" pitchFamily="49" charset="-122"/>
              </a:rPr>
              <a:t>关于时间</a:t>
            </a:r>
            <a:r>
              <a:rPr lang="en-US" altLang="zh-CN" sz="6000" b="1" dirty="0">
                <a:latin typeface="仿宋" panose="02010609060101010101" pitchFamily="49" charset="-122"/>
                <a:ea typeface="仿宋" panose="02010609060101010101" pitchFamily="49" charset="-122"/>
              </a:rPr>
              <a:t>t</a:t>
            </a:r>
            <a:r>
              <a:rPr lang="zh-CN" altLang="en-US" sz="6000" b="1" dirty="0">
                <a:latin typeface="仿宋" panose="02010609060101010101" pitchFamily="49" charset="-122"/>
                <a:ea typeface="仿宋" panose="02010609060101010101" pitchFamily="49" charset="-122"/>
              </a:rPr>
              <a:t>的函数曲线</a:t>
            </a:r>
            <a:r>
              <a:rPr lang="en-US" altLang="zh-CN" sz="6000" b="1" dirty="0">
                <a:latin typeface="仿宋" panose="02010609060101010101" pitchFamily="49" charset="-122"/>
                <a:ea typeface="仿宋" panose="02010609060101010101" pitchFamily="49" charset="-122"/>
              </a:rPr>
              <a:t>,</a:t>
            </a:r>
            <a:r>
              <a:rPr lang="zh-CN" altLang="en-US" sz="6000" b="1" dirty="0">
                <a:latin typeface="仿宋" panose="02010609060101010101" pitchFamily="49" charset="-122"/>
                <a:ea typeface="仿宋" panose="02010609060101010101" pitchFamily="49" charset="-122"/>
              </a:rPr>
              <a:t>取小角度区间曲线图像接近正弦函数图像的部分进行数学分析</a:t>
            </a:r>
            <a:r>
              <a:rPr lang="en-US" altLang="zh-CN" sz="6000" b="1" dirty="0">
                <a:latin typeface="仿宋" panose="02010609060101010101" pitchFamily="49" charset="-122"/>
                <a:ea typeface="仿宋" panose="02010609060101010101" pitchFamily="49" charset="-122"/>
              </a:rPr>
              <a:t>.</a:t>
            </a:r>
            <a:endParaRPr lang="zh-CN" altLang="en-US" sz="6000" b="1"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471673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69" t="-36477" r="-14225" b="-26584"/>
            </a:stretch>
          </a:blipFill>
        </p:spPr>
      </p:sp>
      <p:sp>
        <p:nvSpPr>
          <p:cNvPr id="3" name="TextBox 3"/>
          <p:cNvSpPr txBox="1"/>
          <p:nvPr/>
        </p:nvSpPr>
        <p:spPr>
          <a:xfrm>
            <a:off x="8271249" y="779104"/>
            <a:ext cx="10134600" cy="1115690"/>
          </a:xfrm>
          <a:prstGeom prst="rect">
            <a:avLst/>
          </a:prstGeom>
        </p:spPr>
        <p:txBody>
          <a:bodyPr wrap="square" lIns="0" tIns="0" rIns="0" bIns="0" rtlCol="0" anchor="t">
            <a:spAutoFit/>
          </a:bodyPr>
          <a:lstStyle/>
          <a:p>
            <a:pPr algn="l">
              <a:lnSpc>
                <a:spcPts val="8743"/>
              </a:lnSpc>
            </a:pPr>
            <a:r>
              <a:rPr lang="en-US" sz="8171" b="1" spc="-531" dirty="0">
                <a:solidFill>
                  <a:srgbClr val="000000"/>
                </a:solidFill>
                <a:latin typeface="Comic Sans Bold"/>
                <a:ea typeface="Comic Sans Bold"/>
                <a:cs typeface="Comic Sans Bold"/>
                <a:sym typeface="Comic Sans Bold"/>
              </a:rPr>
              <a:t>Mathematical Analysis</a:t>
            </a:r>
          </a:p>
        </p:txBody>
      </p:sp>
      <p:grpSp>
        <p:nvGrpSpPr>
          <p:cNvPr id="5" name="Group 5"/>
          <p:cNvGrpSpPr/>
          <p:nvPr/>
        </p:nvGrpSpPr>
        <p:grpSpPr>
          <a:xfrm>
            <a:off x="-6632539" y="-1635478"/>
            <a:ext cx="14032537" cy="12657552"/>
            <a:chOff x="0" y="0"/>
            <a:chExt cx="812800" cy="733157"/>
          </a:xfrm>
        </p:grpSpPr>
        <p:sp>
          <p:nvSpPr>
            <p:cNvPr id="6" name="Freeform 6"/>
            <p:cNvSpPr/>
            <p:nvPr/>
          </p:nvSpPr>
          <p:spPr>
            <a:xfrm>
              <a:off x="0" y="0"/>
              <a:ext cx="812800" cy="733157"/>
            </a:xfrm>
            <a:custGeom>
              <a:avLst/>
              <a:gdLst/>
              <a:ahLst/>
              <a:cxnLst/>
              <a:rect l="l" t="t" r="r" b="b"/>
              <a:pathLst>
                <a:path w="812800" h="733157">
                  <a:moveTo>
                    <a:pt x="406400" y="0"/>
                  </a:moveTo>
                  <a:cubicBezTo>
                    <a:pt x="181951" y="0"/>
                    <a:pt x="0" y="164123"/>
                    <a:pt x="0" y="366579"/>
                  </a:cubicBezTo>
                  <a:cubicBezTo>
                    <a:pt x="0" y="569035"/>
                    <a:pt x="181951" y="733157"/>
                    <a:pt x="406400" y="733157"/>
                  </a:cubicBezTo>
                  <a:cubicBezTo>
                    <a:pt x="630849" y="733157"/>
                    <a:pt x="812800" y="569035"/>
                    <a:pt x="812800" y="366579"/>
                  </a:cubicBezTo>
                  <a:cubicBezTo>
                    <a:pt x="812800" y="164123"/>
                    <a:pt x="630849" y="0"/>
                    <a:pt x="406400" y="0"/>
                  </a:cubicBezTo>
                  <a:close/>
                </a:path>
              </a:pathLst>
            </a:custGeom>
            <a:solidFill>
              <a:srgbClr val="000000">
                <a:alpha val="0"/>
              </a:srgbClr>
            </a:solidFill>
            <a:ln w="152400" cap="sq">
              <a:solidFill>
                <a:srgbClr val="000000"/>
              </a:solidFill>
              <a:prstDash val="solid"/>
              <a:miter/>
            </a:ln>
          </p:spPr>
        </p:sp>
        <p:sp>
          <p:nvSpPr>
            <p:cNvPr id="7" name="TextBox 7"/>
            <p:cNvSpPr txBox="1"/>
            <p:nvPr/>
          </p:nvSpPr>
          <p:spPr>
            <a:xfrm>
              <a:off x="76200" y="30634"/>
              <a:ext cx="660400" cy="63379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4795567" y="0"/>
            <a:ext cx="11725610" cy="11022073"/>
          </a:xfrm>
          <a:custGeom>
            <a:avLst/>
            <a:gdLst/>
            <a:ahLst/>
            <a:cxnLst/>
            <a:rect l="l" t="t" r="r" b="b"/>
            <a:pathLst>
              <a:path w="11725610" h="11022073">
                <a:moveTo>
                  <a:pt x="11725609" y="0"/>
                </a:moveTo>
                <a:lnTo>
                  <a:pt x="0" y="0"/>
                </a:lnTo>
                <a:lnTo>
                  <a:pt x="0" y="11022073"/>
                </a:lnTo>
                <a:lnTo>
                  <a:pt x="11725609" y="11022073"/>
                </a:lnTo>
                <a:lnTo>
                  <a:pt x="11725609"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6065900" y="1296690"/>
            <a:ext cx="628446" cy="62844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548D"/>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301416" y="8501341"/>
            <a:ext cx="628446" cy="62844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9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文本框 14">
            <a:extLst>
              <a:ext uri="{FF2B5EF4-FFF2-40B4-BE49-F238E27FC236}">
                <a16:creationId xmlns:a16="http://schemas.microsoft.com/office/drawing/2014/main" id="{E7B9D8CB-1698-30BE-B811-B21050B55FD8}"/>
              </a:ext>
            </a:extLst>
          </p:cNvPr>
          <p:cNvSpPr txBox="1"/>
          <p:nvPr/>
        </p:nvSpPr>
        <p:spPr>
          <a:xfrm>
            <a:off x="8077200" y="4152900"/>
            <a:ext cx="10210800" cy="5078313"/>
          </a:xfrm>
          <a:prstGeom prst="rect">
            <a:avLst/>
          </a:prstGeom>
          <a:noFill/>
        </p:spPr>
        <p:txBody>
          <a:bodyPr wrap="square" rtlCol="0">
            <a:spAutoFit/>
          </a:bodyPr>
          <a:lstStyle/>
          <a:p>
            <a:r>
              <a:rPr lang="en-US" altLang="zh-CN" sz="5400" b="1" dirty="0">
                <a:latin typeface="Arial Black" panose="020B0A04020102020204" pitchFamily="34" charset="0"/>
                <a:ea typeface="仿宋" panose="02010609060101010101" pitchFamily="49" charset="-122"/>
              </a:rPr>
              <a:t>	</a:t>
            </a:r>
            <a:r>
              <a:rPr lang="zh-CN" altLang="en-US" sz="5400" b="1" dirty="0">
                <a:latin typeface="Arial Black" panose="020B0A04020102020204" pitchFamily="34" charset="0"/>
                <a:ea typeface="仿宋" panose="02010609060101010101" pitchFamily="49" charset="-122"/>
              </a:rPr>
              <a:t>分析外部周期驱动力对系统稳定性的影响</a:t>
            </a:r>
            <a:r>
              <a:rPr lang="en-US" altLang="zh-CN" sz="5400" b="1" dirty="0">
                <a:latin typeface="Arial Black" panose="020B0A04020102020204" pitchFamily="34" charset="0"/>
                <a:ea typeface="仿宋" panose="02010609060101010101" pitchFamily="49" charset="-122"/>
              </a:rPr>
              <a:t>,</a:t>
            </a:r>
            <a:r>
              <a:rPr lang="zh-CN" altLang="en-US" sz="5400" b="1" dirty="0">
                <a:latin typeface="Arial Black" panose="020B0A04020102020204" pitchFamily="34" charset="0"/>
                <a:ea typeface="仿宋" panose="02010609060101010101" pitchFamily="49" charset="-122"/>
              </a:rPr>
              <a:t>通过将运动学方程转换为</a:t>
            </a:r>
            <a:r>
              <a:rPr lang="en-US" altLang="zh-CN" sz="5400" b="1" dirty="0">
                <a:latin typeface="Arial Black" panose="020B0A04020102020204" pitchFamily="34" charset="0"/>
                <a:ea typeface="仿宋" panose="02010609060101010101" pitchFamily="49" charset="-122"/>
              </a:rPr>
              <a:t>Mathieu</a:t>
            </a:r>
            <a:r>
              <a:rPr lang="zh-CN" altLang="en-US" sz="5400" b="1" dirty="0">
                <a:latin typeface="Arial Black" panose="020B0A04020102020204" pitchFamily="34" charset="0"/>
                <a:ea typeface="仿宋" panose="02010609060101010101" pitchFamily="49" charset="-122"/>
              </a:rPr>
              <a:t>方程</a:t>
            </a:r>
            <a:r>
              <a:rPr lang="en-US" altLang="zh-CN" sz="5400" b="1" dirty="0">
                <a:latin typeface="Arial Black" panose="020B0A04020102020204" pitchFamily="34" charset="0"/>
                <a:ea typeface="仿宋" panose="02010609060101010101" pitchFamily="49" charset="-122"/>
              </a:rPr>
              <a:t>,</a:t>
            </a:r>
            <a:r>
              <a:rPr lang="zh-CN" altLang="en-US" sz="5400" b="1" dirty="0">
                <a:latin typeface="Arial Black" panose="020B0A04020102020204" pitchFamily="34" charset="0"/>
                <a:ea typeface="仿宋" panose="02010609060101010101" pitchFamily="49" charset="-122"/>
              </a:rPr>
              <a:t>确定系统在不同驱动参数下的稳定和不稳定区间以及稳定和不稳定之间的过渡</a:t>
            </a:r>
            <a:r>
              <a:rPr lang="en-US" altLang="zh-CN" sz="5400" b="1" dirty="0">
                <a:latin typeface="Arial Black" panose="020B0A04020102020204" pitchFamily="34" charset="0"/>
                <a:ea typeface="仿宋" panose="02010609060101010101" pitchFamily="49" charset="-122"/>
              </a:rPr>
              <a:t>.</a:t>
            </a:r>
            <a:endParaRPr lang="zh-CN" altLang="en-US" sz="5400" b="1" dirty="0">
              <a:latin typeface="Arial Black" panose="020B0A04020102020204" pitchFamily="34" charset="0"/>
              <a:ea typeface="仿宋" panose="02010609060101010101"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95563-F9D7-00B2-CD55-E9F5DF7C5C3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8B7B3DD-6C29-7963-3D74-A697DEFC477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5869" t="-36477" r="-14225" b="-26584"/>
            </a:stretch>
          </a:blipFill>
        </p:spPr>
      </p:sp>
      <p:sp>
        <p:nvSpPr>
          <p:cNvPr id="4" name="文本框 3">
            <a:extLst>
              <a:ext uri="{FF2B5EF4-FFF2-40B4-BE49-F238E27FC236}">
                <a16:creationId xmlns:a16="http://schemas.microsoft.com/office/drawing/2014/main" id="{3F48DB8F-E524-004C-2851-AA2B79EB25FF}"/>
              </a:ext>
            </a:extLst>
          </p:cNvPr>
          <p:cNvSpPr txBox="1"/>
          <p:nvPr/>
        </p:nvSpPr>
        <p:spPr>
          <a:xfrm>
            <a:off x="381000" y="419100"/>
            <a:ext cx="4953000" cy="646331"/>
          </a:xfrm>
          <a:prstGeom prst="rect">
            <a:avLst/>
          </a:prstGeom>
          <a:noFill/>
        </p:spPr>
        <p:txBody>
          <a:bodyPr wrap="square" rtlCol="0">
            <a:spAutoFit/>
          </a:bodyPr>
          <a:lstStyle/>
          <a:p>
            <a:r>
              <a:rPr lang="en-US" altLang="zh-CN" sz="3600" b="1" dirty="0">
                <a:latin typeface="仿宋" panose="02010609060101010101" pitchFamily="49" charset="-122"/>
                <a:ea typeface="仿宋" panose="02010609060101010101" pitchFamily="49" charset="-122"/>
              </a:rPr>
              <a:t>·</a:t>
            </a:r>
            <a:r>
              <a:rPr lang="zh-CN" altLang="en-US" sz="3600" b="1" dirty="0">
                <a:latin typeface="仿宋" panose="02010609060101010101" pitchFamily="49" charset="-122"/>
                <a:ea typeface="仿宋" panose="02010609060101010101" pitchFamily="49" charset="-122"/>
              </a:rPr>
              <a:t>受力分析</a:t>
            </a:r>
          </a:p>
        </p:txBody>
      </p:sp>
      <p:pic>
        <p:nvPicPr>
          <p:cNvPr id="17" name="图片 16">
            <a:extLst>
              <a:ext uri="{FF2B5EF4-FFF2-40B4-BE49-F238E27FC236}">
                <a16:creationId xmlns:a16="http://schemas.microsoft.com/office/drawing/2014/main" id="{BFDCFCAE-E7C8-3B37-9850-9920473BBC8C}"/>
              </a:ext>
            </a:extLst>
          </p:cNvPr>
          <p:cNvPicPr>
            <a:picLocks noChangeAspect="1"/>
          </p:cNvPicPr>
          <p:nvPr/>
        </p:nvPicPr>
        <p:blipFill>
          <a:blip r:embed="rId4"/>
          <a:stretch>
            <a:fillRect/>
          </a:stretch>
        </p:blipFill>
        <p:spPr>
          <a:xfrm>
            <a:off x="457200" y="1104900"/>
            <a:ext cx="5486400" cy="2844956"/>
          </a:xfrm>
          <a:prstGeom prst="rect">
            <a:avLst/>
          </a:prstGeom>
        </p:spPr>
      </p:pic>
      <p:sp>
        <p:nvSpPr>
          <p:cNvPr id="18" name="文本框 17">
            <a:extLst>
              <a:ext uri="{FF2B5EF4-FFF2-40B4-BE49-F238E27FC236}">
                <a16:creationId xmlns:a16="http://schemas.microsoft.com/office/drawing/2014/main" id="{8280F2E1-18CF-2C30-36EC-43F4F8BD5C8D}"/>
              </a:ext>
            </a:extLst>
          </p:cNvPr>
          <p:cNvSpPr txBox="1"/>
          <p:nvPr/>
        </p:nvSpPr>
        <p:spPr>
          <a:xfrm>
            <a:off x="304800" y="3989325"/>
            <a:ext cx="4953000" cy="646331"/>
          </a:xfrm>
          <a:prstGeom prst="rect">
            <a:avLst/>
          </a:prstGeom>
          <a:noFill/>
        </p:spPr>
        <p:txBody>
          <a:bodyPr wrap="square" rtlCol="0">
            <a:spAutoFit/>
          </a:bodyPr>
          <a:lstStyle/>
          <a:p>
            <a:r>
              <a:rPr lang="en-US" altLang="zh-CN" sz="3600" b="1" dirty="0">
                <a:latin typeface="仿宋" panose="02010609060101010101" pitchFamily="49" charset="-122"/>
                <a:ea typeface="仿宋" panose="02010609060101010101" pitchFamily="49" charset="-122"/>
              </a:rPr>
              <a:t>·</a:t>
            </a:r>
            <a:r>
              <a:rPr lang="zh-CN" altLang="en-US" sz="3600" b="1" dirty="0">
                <a:latin typeface="仿宋" panose="02010609060101010101" pitchFamily="49" charset="-122"/>
                <a:ea typeface="仿宋" panose="02010609060101010101" pitchFamily="49" charset="-122"/>
              </a:rPr>
              <a:t>运动方程</a:t>
            </a:r>
          </a:p>
        </p:txBody>
      </p:sp>
      <p:pic>
        <p:nvPicPr>
          <p:cNvPr id="20" name="图片 19">
            <a:extLst>
              <a:ext uri="{FF2B5EF4-FFF2-40B4-BE49-F238E27FC236}">
                <a16:creationId xmlns:a16="http://schemas.microsoft.com/office/drawing/2014/main" id="{53ECAA59-9EA1-091D-7A03-00503645C6F5}"/>
              </a:ext>
            </a:extLst>
          </p:cNvPr>
          <p:cNvPicPr>
            <a:picLocks noChangeAspect="1"/>
          </p:cNvPicPr>
          <p:nvPr/>
        </p:nvPicPr>
        <p:blipFill>
          <a:blip r:embed="rId5"/>
          <a:stretch>
            <a:fillRect/>
          </a:stretch>
        </p:blipFill>
        <p:spPr>
          <a:xfrm>
            <a:off x="457200" y="4703700"/>
            <a:ext cx="5486400" cy="3162114"/>
          </a:xfrm>
          <a:prstGeom prst="rect">
            <a:avLst/>
          </a:prstGeom>
        </p:spPr>
      </p:pic>
      <p:sp>
        <p:nvSpPr>
          <p:cNvPr id="21" name="文本框 20">
            <a:extLst>
              <a:ext uri="{FF2B5EF4-FFF2-40B4-BE49-F238E27FC236}">
                <a16:creationId xmlns:a16="http://schemas.microsoft.com/office/drawing/2014/main" id="{A9F2CE3A-53BB-C1E0-0425-F571D0D1BD57}"/>
              </a:ext>
            </a:extLst>
          </p:cNvPr>
          <p:cNvSpPr txBox="1"/>
          <p:nvPr/>
        </p:nvSpPr>
        <p:spPr>
          <a:xfrm>
            <a:off x="381000" y="8191500"/>
            <a:ext cx="4953000" cy="646331"/>
          </a:xfrm>
          <a:prstGeom prst="rect">
            <a:avLst/>
          </a:prstGeom>
          <a:noFill/>
        </p:spPr>
        <p:txBody>
          <a:bodyPr wrap="square" rtlCol="0">
            <a:spAutoFit/>
          </a:bodyPr>
          <a:lstStyle/>
          <a:p>
            <a:r>
              <a:rPr lang="en-US" altLang="zh-CN" sz="3600" b="1" dirty="0">
                <a:latin typeface="仿宋" panose="02010609060101010101" pitchFamily="49" charset="-122"/>
                <a:ea typeface="仿宋" panose="02010609060101010101" pitchFamily="49" charset="-122"/>
              </a:rPr>
              <a:t>·</a:t>
            </a:r>
            <a:r>
              <a:rPr lang="zh-CN" altLang="en-US" sz="3600" b="1" dirty="0">
                <a:latin typeface="仿宋" panose="02010609060101010101" pitchFamily="49" charset="-122"/>
                <a:ea typeface="仿宋" panose="02010609060101010101" pitchFamily="49" charset="-122"/>
              </a:rPr>
              <a:t>令</a:t>
            </a:r>
          </a:p>
        </p:txBody>
      </p:sp>
      <p:pic>
        <p:nvPicPr>
          <p:cNvPr id="22" name="图片 21">
            <a:extLst>
              <a:ext uri="{FF2B5EF4-FFF2-40B4-BE49-F238E27FC236}">
                <a16:creationId xmlns:a16="http://schemas.microsoft.com/office/drawing/2014/main" id="{B2EDD37B-C2DC-FA0C-AEF2-8B3E97F753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00200" y="7962433"/>
            <a:ext cx="1982812" cy="1038196"/>
          </a:xfrm>
          <a:prstGeom prst="rect">
            <a:avLst/>
          </a:prstGeom>
        </p:spPr>
      </p:pic>
      <p:sp>
        <p:nvSpPr>
          <p:cNvPr id="3" name="文本框 2">
            <a:extLst>
              <a:ext uri="{FF2B5EF4-FFF2-40B4-BE49-F238E27FC236}">
                <a16:creationId xmlns:a16="http://schemas.microsoft.com/office/drawing/2014/main" id="{F28A5E96-79C3-CDD8-B41C-09AC78E7F926}"/>
              </a:ext>
            </a:extLst>
          </p:cNvPr>
          <p:cNvSpPr txBox="1"/>
          <p:nvPr/>
        </p:nvSpPr>
        <p:spPr>
          <a:xfrm>
            <a:off x="381000" y="9305458"/>
            <a:ext cx="4953000" cy="646331"/>
          </a:xfrm>
          <a:prstGeom prst="rect">
            <a:avLst/>
          </a:prstGeom>
          <a:noFill/>
        </p:spPr>
        <p:txBody>
          <a:bodyPr wrap="square" rtlCol="0">
            <a:spAutoFit/>
          </a:bodyPr>
          <a:lstStyle/>
          <a:p>
            <a:r>
              <a:rPr lang="en-US" altLang="zh-CN" sz="3600" b="1" dirty="0">
                <a:latin typeface="仿宋" panose="02010609060101010101" pitchFamily="49" charset="-122"/>
                <a:ea typeface="仿宋" panose="02010609060101010101" pitchFamily="49" charset="-122"/>
              </a:rPr>
              <a:t>·</a:t>
            </a:r>
            <a:r>
              <a:rPr lang="zh-CN" altLang="en-US" sz="3600" b="1" dirty="0">
                <a:latin typeface="仿宋" panose="02010609060101010101" pitchFamily="49" charset="-122"/>
                <a:ea typeface="仿宋" panose="02010609060101010101" pitchFamily="49" charset="-122"/>
              </a:rPr>
              <a:t>设</a:t>
            </a:r>
          </a:p>
        </p:txBody>
      </p:sp>
      <p:pic>
        <p:nvPicPr>
          <p:cNvPr id="6" name="图片 5">
            <a:extLst>
              <a:ext uri="{FF2B5EF4-FFF2-40B4-BE49-F238E27FC236}">
                <a16:creationId xmlns:a16="http://schemas.microsoft.com/office/drawing/2014/main" id="{177111EF-D16D-4644-5B86-A05820B85E7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00200" y="9088998"/>
            <a:ext cx="1523882" cy="1134622"/>
          </a:xfrm>
          <a:prstGeom prst="rect">
            <a:avLst/>
          </a:prstGeom>
        </p:spPr>
      </p:pic>
      <p:sp>
        <p:nvSpPr>
          <p:cNvPr id="7" name="文本框 6">
            <a:extLst>
              <a:ext uri="{FF2B5EF4-FFF2-40B4-BE49-F238E27FC236}">
                <a16:creationId xmlns:a16="http://schemas.microsoft.com/office/drawing/2014/main" id="{1BAB9953-EC8D-752D-F3FE-19F069D52128}"/>
              </a:ext>
            </a:extLst>
          </p:cNvPr>
          <p:cNvSpPr txBox="1"/>
          <p:nvPr/>
        </p:nvSpPr>
        <p:spPr>
          <a:xfrm>
            <a:off x="7122922" y="430234"/>
            <a:ext cx="4953000" cy="646331"/>
          </a:xfrm>
          <a:prstGeom prst="rect">
            <a:avLst/>
          </a:prstGeom>
          <a:noFill/>
        </p:spPr>
        <p:txBody>
          <a:bodyPr wrap="square" rtlCol="0">
            <a:spAutoFit/>
          </a:bodyPr>
          <a:lstStyle/>
          <a:p>
            <a:r>
              <a:rPr lang="zh-CN" altLang="en-US" sz="3600" b="1" dirty="0">
                <a:latin typeface="仿宋" panose="02010609060101010101" pitchFamily="49" charset="-122"/>
                <a:ea typeface="仿宋" panose="02010609060101010101" pitchFamily="49" charset="-122"/>
              </a:rPr>
              <a:t>则方程变为</a:t>
            </a:r>
            <a:r>
              <a:rPr lang="en-US" altLang="zh-CN" sz="3600" b="1" dirty="0">
                <a:latin typeface="仿宋" panose="02010609060101010101" pitchFamily="49" charset="-122"/>
                <a:ea typeface="仿宋" panose="02010609060101010101" pitchFamily="49" charset="-122"/>
              </a:rPr>
              <a:t>:</a:t>
            </a:r>
            <a:endParaRPr lang="zh-CN" altLang="en-US" sz="3600" b="1" dirty="0">
              <a:latin typeface="仿宋" panose="02010609060101010101" pitchFamily="49" charset="-122"/>
              <a:ea typeface="仿宋" panose="02010609060101010101" pitchFamily="49" charset="-122"/>
            </a:endParaRPr>
          </a:p>
        </p:txBody>
      </p:sp>
      <p:pic>
        <p:nvPicPr>
          <p:cNvPr id="9" name="图片 8">
            <a:extLst>
              <a:ext uri="{FF2B5EF4-FFF2-40B4-BE49-F238E27FC236}">
                <a16:creationId xmlns:a16="http://schemas.microsoft.com/office/drawing/2014/main" id="{20C61173-0CC0-707E-DC2F-905B9061F6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34200" y="1133742"/>
            <a:ext cx="10515600" cy="2220770"/>
          </a:xfrm>
          <a:prstGeom prst="rect">
            <a:avLst/>
          </a:prstGeom>
        </p:spPr>
      </p:pic>
      <p:sp>
        <p:nvSpPr>
          <p:cNvPr id="10" name="文本框 9">
            <a:extLst>
              <a:ext uri="{FF2B5EF4-FFF2-40B4-BE49-F238E27FC236}">
                <a16:creationId xmlns:a16="http://schemas.microsoft.com/office/drawing/2014/main" id="{F158D5CD-8052-5CD4-DED9-B947EAD9A937}"/>
              </a:ext>
            </a:extLst>
          </p:cNvPr>
          <p:cNvSpPr txBox="1"/>
          <p:nvPr/>
        </p:nvSpPr>
        <p:spPr>
          <a:xfrm>
            <a:off x="7153275" y="6067647"/>
            <a:ext cx="9753600" cy="2862322"/>
          </a:xfrm>
          <a:prstGeom prst="rect">
            <a:avLst/>
          </a:prstGeom>
          <a:noFill/>
        </p:spPr>
        <p:txBody>
          <a:bodyPr wrap="square" rtlCol="0">
            <a:spAutoFit/>
          </a:bodyPr>
          <a:lstStyle/>
          <a:p>
            <a:r>
              <a:rPr lang="zh-CN" altLang="en-US" sz="6000" b="1" dirty="0">
                <a:latin typeface="Arial Black" panose="020B0A04020102020204" pitchFamily="34" charset="0"/>
              </a:rPr>
              <a:t>查询</a:t>
            </a:r>
            <a:r>
              <a:rPr lang="en-US" altLang="zh-CN" sz="6000" b="1" dirty="0">
                <a:latin typeface="Arial Black" panose="020B0A04020102020204" pitchFamily="34" charset="0"/>
              </a:rPr>
              <a:t>Mathieu</a:t>
            </a:r>
            <a:r>
              <a:rPr lang="zh-CN" altLang="en-US" sz="6000" b="1" dirty="0">
                <a:latin typeface="Arial Black" panose="020B0A04020102020204" pitchFamily="34" charset="0"/>
              </a:rPr>
              <a:t>规范方程稳定性图</a:t>
            </a:r>
            <a:r>
              <a:rPr lang="en-US" altLang="zh-CN" sz="6000" b="1" dirty="0">
                <a:latin typeface="Arial Black" panose="020B0A04020102020204" pitchFamily="34" charset="0"/>
              </a:rPr>
              <a:t>,</a:t>
            </a:r>
            <a:r>
              <a:rPr lang="zh-CN" altLang="en-US" sz="6000" b="1" dirty="0">
                <a:latin typeface="Arial Black" panose="020B0A04020102020204" pitchFamily="34" charset="0"/>
              </a:rPr>
              <a:t>可以确定系统的稳定与不稳定区域</a:t>
            </a:r>
          </a:p>
        </p:txBody>
      </p:sp>
      <p:pic>
        <p:nvPicPr>
          <p:cNvPr id="11" name="图片 10" descr="QianJianTec1734782641171">
            <a:extLst>
              <a:ext uri="{FF2B5EF4-FFF2-40B4-BE49-F238E27FC236}">
                <a16:creationId xmlns:a16="http://schemas.microsoft.com/office/drawing/2014/main" id="{3C4D3369-E7DF-7FF2-EABC-2CD01B292C36}"/>
              </a:ext>
            </a:extLst>
          </p:cNvPr>
          <p:cNvPicPr>
            <a:picLocks noChangeAspect="1"/>
          </p:cNvPicPr>
          <p:nvPr/>
        </p:nvPicPr>
        <p:blipFill>
          <a:blip r:embed="rId9"/>
          <a:stretch>
            <a:fillRect/>
          </a:stretch>
        </p:blipFill>
        <p:spPr>
          <a:xfrm>
            <a:off x="3979395" y="7998048"/>
            <a:ext cx="1645634" cy="1199180"/>
          </a:xfrm>
          <a:prstGeom prst="rect">
            <a:avLst/>
          </a:prstGeom>
        </p:spPr>
      </p:pic>
      <p:pic>
        <p:nvPicPr>
          <p:cNvPr id="12" name="图片 11">
            <a:extLst>
              <a:ext uri="{FF2B5EF4-FFF2-40B4-BE49-F238E27FC236}">
                <a16:creationId xmlns:a16="http://schemas.microsoft.com/office/drawing/2014/main" id="{1584B613-8084-FF79-F074-1B6307823B42}"/>
              </a:ext>
            </a:extLst>
          </p:cNvPr>
          <p:cNvPicPr>
            <a:picLocks noChangeAspect="1"/>
          </p:cNvPicPr>
          <p:nvPr/>
        </p:nvPicPr>
        <p:blipFill>
          <a:blip r:embed="rId10"/>
          <a:stretch>
            <a:fillRect/>
          </a:stretch>
        </p:blipFill>
        <p:spPr>
          <a:xfrm>
            <a:off x="11868150" y="3445622"/>
            <a:ext cx="5485130" cy="1733736"/>
          </a:xfrm>
          <a:prstGeom prst="rect">
            <a:avLst/>
          </a:prstGeom>
        </p:spPr>
      </p:pic>
      <p:sp>
        <p:nvSpPr>
          <p:cNvPr id="13" name="文本框 12">
            <a:extLst>
              <a:ext uri="{FF2B5EF4-FFF2-40B4-BE49-F238E27FC236}">
                <a16:creationId xmlns:a16="http://schemas.microsoft.com/office/drawing/2014/main" id="{C953F476-A932-9247-7317-70763C62EBA6}"/>
              </a:ext>
            </a:extLst>
          </p:cNvPr>
          <p:cNvSpPr txBox="1"/>
          <p:nvPr/>
        </p:nvSpPr>
        <p:spPr>
          <a:xfrm>
            <a:off x="7122922" y="4019589"/>
            <a:ext cx="4343400" cy="954107"/>
          </a:xfrm>
          <a:prstGeom prst="rect">
            <a:avLst/>
          </a:prstGeom>
          <a:noFill/>
        </p:spPr>
        <p:txBody>
          <a:bodyPr wrap="square" rtlCol="0">
            <a:spAutoFit/>
          </a:bodyPr>
          <a:lstStyle/>
          <a:p>
            <a:r>
              <a:rPr lang="zh-CN" altLang="en-US" sz="2800" b="1" dirty="0">
                <a:latin typeface="仿宋" panose="02010609060101010101" pitchFamily="49" charset="-122"/>
                <a:ea typeface="仿宋" panose="02010609060101010101" pitchFamily="49" charset="-122"/>
                <a:cs typeface="Sans Serif Collection" panose="020B0502040504020204" pitchFamily="34" charset="0"/>
              </a:rPr>
              <a:t>变换为了</a:t>
            </a:r>
            <a:r>
              <a:rPr lang="en-US" altLang="zh-CN" sz="2800" b="1" dirty="0">
                <a:latin typeface="仿宋" panose="02010609060101010101" pitchFamily="49" charset="-122"/>
                <a:ea typeface="仿宋" panose="02010609060101010101" pitchFamily="49" charset="-122"/>
                <a:cs typeface="Sans Serif Collection" panose="020B0502040504020204" pitchFamily="34" charset="0"/>
              </a:rPr>
              <a:t>Mathieu</a:t>
            </a:r>
            <a:r>
              <a:rPr lang="zh-CN" altLang="en-US" sz="2800" b="1" dirty="0">
                <a:latin typeface="仿宋" panose="02010609060101010101" pitchFamily="49" charset="-122"/>
                <a:ea typeface="仿宋" panose="02010609060101010101" pitchFamily="49" charset="-122"/>
                <a:cs typeface="Sans Serif Collection" panose="020B0502040504020204" pitchFamily="34" charset="0"/>
              </a:rPr>
              <a:t>方程规范形式</a:t>
            </a:r>
          </a:p>
        </p:txBody>
      </p:sp>
    </p:spTree>
    <p:extLst>
      <p:ext uri="{BB962C8B-B14F-4D97-AF65-F5344CB8AC3E}">
        <p14:creationId xmlns:p14="http://schemas.microsoft.com/office/powerpoint/2010/main" val="2323005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69" t="-36477" r="-14225" b="-26584"/>
            </a:stretch>
          </a:blipFill>
        </p:spPr>
      </p:sp>
      <p:grpSp>
        <p:nvGrpSpPr>
          <p:cNvPr id="3" name="Group 3"/>
          <p:cNvGrpSpPr/>
          <p:nvPr/>
        </p:nvGrpSpPr>
        <p:grpSpPr>
          <a:xfrm>
            <a:off x="10567735" y="-1031012"/>
            <a:ext cx="14032537" cy="12657552"/>
            <a:chOff x="0" y="0"/>
            <a:chExt cx="812800" cy="733157"/>
          </a:xfrm>
        </p:grpSpPr>
        <p:sp>
          <p:nvSpPr>
            <p:cNvPr id="4" name="Freeform 4"/>
            <p:cNvSpPr/>
            <p:nvPr/>
          </p:nvSpPr>
          <p:spPr>
            <a:xfrm>
              <a:off x="0" y="0"/>
              <a:ext cx="812800" cy="733157"/>
            </a:xfrm>
            <a:custGeom>
              <a:avLst/>
              <a:gdLst/>
              <a:ahLst/>
              <a:cxnLst/>
              <a:rect l="l" t="t" r="r" b="b"/>
              <a:pathLst>
                <a:path w="812800" h="733157">
                  <a:moveTo>
                    <a:pt x="406400" y="0"/>
                  </a:moveTo>
                  <a:cubicBezTo>
                    <a:pt x="181951" y="0"/>
                    <a:pt x="0" y="164123"/>
                    <a:pt x="0" y="366579"/>
                  </a:cubicBezTo>
                  <a:cubicBezTo>
                    <a:pt x="0" y="569035"/>
                    <a:pt x="181951" y="733157"/>
                    <a:pt x="406400" y="733157"/>
                  </a:cubicBezTo>
                  <a:cubicBezTo>
                    <a:pt x="630849" y="733157"/>
                    <a:pt x="812800" y="569035"/>
                    <a:pt x="812800" y="366579"/>
                  </a:cubicBezTo>
                  <a:cubicBezTo>
                    <a:pt x="812800" y="164123"/>
                    <a:pt x="630849" y="0"/>
                    <a:pt x="406400" y="0"/>
                  </a:cubicBezTo>
                  <a:close/>
                </a:path>
              </a:pathLst>
            </a:custGeom>
            <a:solidFill>
              <a:srgbClr val="000000">
                <a:alpha val="0"/>
              </a:srgbClr>
            </a:solidFill>
            <a:ln w="152400" cap="sq">
              <a:solidFill>
                <a:srgbClr val="000000"/>
              </a:solidFill>
              <a:prstDash val="solid"/>
              <a:miter/>
            </a:ln>
          </p:spPr>
        </p:sp>
        <p:sp>
          <p:nvSpPr>
            <p:cNvPr id="5" name="TextBox 5"/>
            <p:cNvSpPr txBox="1"/>
            <p:nvPr/>
          </p:nvSpPr>
          <p:spPr>
            <a:xfrm>
              <a:off x="76200" y="30634"/>
              <a:ext cx="660400" cy="63379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804684">
            <a:off x="11390061" y="-1674542"/>
            <a:ext cx="9877725" cy="13186283"/>
          </a:xfrm>
          <a:custGeom>
            <a:avLst/>
            <a:gdLst/>
            <a:ahLst/>
            <a:cxnLst/>
            <a:rect l="l" t="t" r="r" b="b"/>
            <a:pathLst>
              <a:path w="9877725" h="13186283">
                <a:moveTo>
                  <a:pt x="0" y="0"/>
                </a:moveTo>
                <a:lnTo>
                  <a:pt x="9877725" y="0"/>
                </a:lnTo>
                <a:lnTo>
                  <a:pt x="9877725" y="13186283"/>
                </a:lnTo>
                <a:lnTo>
                  <a:pt x="0" y="131862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1677915" y="1165523"/>
            <a:ext cx="628446" cy="62844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548D"/>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0837349" y="7340522"/>
            <a:ext cx="628446" cy="62844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9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52400" y="1378745"/>
            <a:ext cx="11781542" cy="1206997"/>
          </a:xfrm>
          <a:prstGeom prst="rect">
            <a:avLst/>
          </a:prstGeom>
        </p:spPr>
        <p:txBody>
          <a:bodyPr wrap="square" lIns="0" tIns="0" rIns="0" bIns="0" rtlCol="0" anchor="t">
            <a:spAutoFit/>
          </a:bodyPr>
          <a:lstStyle/>
          <a:p>
            <a:pPr algn="l">
              <a:lnSpc>
                <a:spcPts val="8743"/>
              </a:lnSpc>
            </a:pPr>
            <a:r>
              <a:rPr lang="en-US" altLang="zh-CN" sz="11500" b="1" spc="-531" dirty="0">
                <a:solidFill>
                  <a:srgbClr val="000000"/>
                </a:solidFill>
                <a:latin typeface="Comic Sans Bold"/>
                <a:ea typeface="Comic Sans Bold"/>
                <a:cs typeface="Comic Sans Bold"/>
                <a:sym typeface="Comic Sans Bold"/>
              </a:rPr>
              <a:t>Mathieu Function</a:t>
            </a:r>
            <a:endParaRPr lang="en-US" sz="11500" b="1" spc="-531" dirty="0">
              <a:solidFill>
                <a:srgbClr val="000000"/>
              </a:solidFill>
              <a:latin typeface="Comic Sans Bold"/>
              <a:ea typeface="Comic Sans Bold"/>
              <a:cs typeface="Comic Sans Bold"/>
              <a:sym typeface="Comic Sans Bold"/>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A04BCC7-DA7F-6905-3611-09053364F5BE}"/>
                  </a:ext>
                </a:extLst>
              </p:cNvPr>
              <p:cNvSpPr txBox="1"/>
              <p:nvPr/>
            </p:nvSpPr>
            <p:spPr>
              <a:xfrm>
                <a:off x="340577" y="3893033"/>
                <a:ext cx="9159645" cy="4401205"/>
              </a:xfrm>
              <a:prstGeom prst="rect">
                <a:avLst/>
              </a:prstGeom>
              <a:noFill/>
            </p:spPr>
            <p:txBody>
              <a:bodyPr wrap="square" rtlCol="0">
                <a:spAutoFit/>
              </a:bodyPr>
              <a:lstStyle/>
              <a:p>
                <a:r>
                  <a:rPr lang="en-US" altLang="zh-CN" sz="4000" b="1" dirty="0">
                    <a:latin typeface="仿宋" panose="02010609060101010101" pitchFamily="49" charset="-122"/>
                    <a:ea typeface="仿宋" panose="02010609060101010101" pitchFamily="49" charset="-122"/>
                  </a:rPr>
                  <a:t>	Mathieu</a:t>
                </a:r>
                <a:r>
                  <a:rPr lang="zh-CN" altLang="en-US" sz="4000" b="1" dirty="0">
                    <a:latin typeface="仿宋" panose="02010609060101010101" pitchFamily="49" charset="-122"/>
                    <a:ea typeface="仿宋" panose="02010609060101010101" pitchFamily="49" charset="-122"/>
                  </a:rPr>
                  <a:t>方程的解的稳定性取决于参数</a:t>
                </a:r>
                <a:r>
                  <a:rPr lang="en-US" altLang="zh-CN" sz="4000" b="1" dirty="0">
                    <a:latin typeface="仿宋" panose="02010609060101010101" pitchFamily="49" charset="-122"/>
                    <a:ea typeface="仿宋" panose="02010609060101010101" pitchFamily="49" charset="-122"/>
                  </a:rPr>
                  <a:t>a</a:t>
                </a:r>
                <a:r>
                  <a:rPr lang="zh-CN" altLang="en-US" sz="4000" b="1" dirty="0">
                    <a:latin typeface="仿宋" panose="02010609060101010101" pitchFamily="49" charset="-122"/>
                    <a:ea typeface="仿宋" panose="02010609060101010101" pitchFamily="49" charset="-122"/>
                  </a:rPr>
                  <a:t>和</a:t>
                </a:r>
                <a:r>
                  <a:rPr lang="en-US" altLang="zh-CN" sz="4000" b="1" dirty="0">
                    <a:latin typeface="仿宋" panose="02010609060101010101" pitchFamily="49" charset="-122"/>
                    <a:ea typeface="仿宋" panose="02010609060101010101" pitchFamily="49" charset="-122"/>
                  </a:rPr>
                  <a:t>q.</a:t>
                </a:r>
                <a:r>
                  <a:rPr lang="zh-CN" altLang="en-US" sz="4000" b="1" dirty="0">
                    <a:latin typeface="仿宋" panose="02010609060101010101" pitchFamily="49" charset="-122"/>
                    <a:ea typeface="仿宋" panose="02010609060101010101" pitchFamily="49" charset="-122"/>
                  </a:rPr>
                  <a:t>通过绘制</a:t>
                </a:r>
                <a:r>
                  <a:rPr lang="en-US" altLang="zh-CN" sz="4000" b="1" dirty="0">
                    <a:latin typeface="仿宋" panose="02010609060101010101" pitchFamily="49" charset="-122"/>
                    <a:ea typeface="仿宋" panose="02010609060101010101" pitchFamily="49" charset="-122"/>
                  </a:rPr>
                  <a:t>Mathieu</a:t>
                </a:r>
                <a:r>
                  <a:rPr lang="zh-CN" altLang="en-US" sz="4000" b="1" dirty="0">
                    <a:latin typeface="仿宋" panose="02010609060101010101" pitchFamily="49" charset="-122"/>
                    <a:ea typeface="仿宋" panose="02010609060101010101" pitchFamily="49" charset="-122"/>
                  </a:rPr>
                  <a:t>稳定性图</a:t>
                </a:r>
                <a:r>
                  <a:rPr lang="en-US" altLang="zh-CN" sz="4000" b="1" dirty="0">
                    <a:latin typeface="仿宋" panose="02010609060101010101" pitchFamily="49" charset="-122"/>
                    <a:ea typeface="仿宋" panose="02010609060101010101" pitchFamily="49" charset="-122"/>
                  </a:rPr>
                  <a:t>,</a:t>
                </a:r>
                <a:r>
                  <a:rPr lang="zh-CN" altLang="en-US" sz="4000" b="1" dirty="0">
                    <a:latin typeface="仿宋" panose="02010609060101010101" pitchFamily="49" charset="-122"/>
                    <a:ea typeface="仿宋" panose="02010609060101010101" pitchFamily="49" charset="-122"/>
                  </a:rPr>
                  <a:t>可以确定系统在不同参数下的稳定和不稳定区域</a:t>
                </a:r>
                <a:r>
                  <a:rPr lang="en-US" altLang="zh-CN" sz="4000" b="1" dirty="0">
                    <a:latin typeface="仿宋" panose="02010609060101010101" pitchFamily="49" charset="-122"/>
                    <a:ea typeface="仿宋" panose="02010609060101010101" pitchFamily="49" charset="-122"/>
                  </a:rPr>
                  <a:t>.</a:t>
                </a:r>
                <a:r>
                  <a:rPr lang="zh-CN" altLang="en-US" sz="4000" b="1" dirty="0">
                    <a:latin typeface="仿宋" panose="02010609060101010101" pitchFamily="49" charset="-122"/>
                    <a:ea typeface="仿宋" panose="02010609060101010101" pitchFamily="49" charset="-122"/>
                  </a:rPr>
                  <a:t>当驱动频率</a:t>
                </a:r>
                <a14:m>
                  <m:oMath xmlns:m="http://schemas.openxmlformats.org/officeDocument/2006/math">
                    <m:sSub>
                      <m:sSubPr>
                        <m:ctrlPr>
                          <a:rPr lang="zh-CN" altLang="en-US" sz="4000" b="1" i="1" smtClean="0">
                            <a:solidFill>
                              <a:srgbClr val="836967"/>
                            </a:solidFill>
                            <a:latin typeface="Cambria Math" panose="02040503050406030204" pitchFamily="18" charset="0"/>
                          </a:rPr>
                        </m:ctrlPr>
                      </m:sSubPr>
                      <m:e>
                        <m:r>
                          <a:rPr lang="zh-CN" altLang="en-US" sz="4000" b="1" i="1" smtClean="0">
                            <a:latin typeface="Cambria Math" panose="02040503050406030204" pitchFamily="18" charset="0"/>
                          </a:rPr>
                          <m:t>𝝎</m:t>
                        </m:r>
                      </m:e>
                      <m:sub>
                        <m:r>
                          <a:rPr lang="zh-CN" altLang="en-US" sz="4000" b="1" i="1" smtClean="0">
                            <a:latin typeface="Cambria Math" panose="02040503050406030204" pitchFamily="18" charset="0"/>
                          </a:rPr>
                          <m:t>𝒅</m:t>
                        </m:r>
                      </m:sub>
                    </m:sSub>
                    <m:r>
                      <a:rPr lang="zh-CN" altLang="en-US" sz="4000" b="1" i="1">
                        <a:latin typeface="Cambria Math" panose="02040503050406030204" pitchFamily="18" charset="0"/>
                      </a:rPr>
                      <m:t>接近于</m:t>
                    </m:r>
                  </m:oMath>
                </a14:m>
                <a:r>
                  <a:rPr lang="zh-CN" altLang="en-US" sz="4000" b="1" dirty="0">
                    <a:latin typeface="仿宋" panose="02010609060101010101" pitchFamily="49" charset="-122"/>
                    <a:ea typeface="仿宋" panose="02010609060101010101" pitchFamily="49" charset="-122"/>
                  </a:rPr>
                  <a:t>系统固有频率</a:t>
                </a:r>
                <a14:m>
                  <m:oMath xmlns:m="http://schemas.openxmlformats.org/officeDocument/2006/math">
                    <m:sSub>
                      <m:sSubPr>
                        <m:ctrlPr>
                          <a:rPr lang="zh-CN" altLang="en-US" sz="4000" b="1" i="1" dirty="0" smtClean="0">
                            <a:solidFill>
                              <a:srgbClr val="836967"/>
                            </a:solidFill>
                            <a:latin typeface="Cambria Math" panose="02040503050406030204" pitchFamily="18" charset="0"/>
                          </a:rPr>
                        </m:ctrlPr>
                      </m:sSubPr>
                      <m:e>
                        <m:r>
                          <a:rPr lang="zh-CN" altLang="en-US" sz="4000" b="1" i="1" dirty="0">
                            <a:latin typeface="Cambria Math" panose="02040503050406030204" pitchFamily="18" charset="0"/>
                          </a:rPr>
                          <m:t>𝝎</m:t>
                        </m:r>
                      </m:e>
                      <m:sub>
                        <m:r>
                          <a:rPr lang="zh-CN" altLang="en-US" sz="4000" b="1" i="0" dirty="0">
                            <a:latin typeface="Cambria Math" panose="02040503050406030204" pitchFamily="18" charset="0"/>
                          </a:rPr>
                          <m:t>𝟎</m:t>
                        </m:r>
                      </m:sub>
                    </m:sSub>
                  </m:oMath>
                </a14:m>
                <a:r>
                  <a:rPr lang="zh-CN" altLang="en-US" sz="4000" b="1" dirty="0">
                    <a:latin typeface="仿宋" panose="02010609060101010101" pitchFamily="49" charset="-122"/>
                    <a:ea typeface="仿宋" panose="02010609060101010101" pitchFamily="49" charset="-122"/>
                  </a:rPr>
                  <a:t>的</a:t>
                </a:r>
                <a:r>
                  <a:rPr lang="en-US" altLang="zh-CN" sz="4000" b="1" dirty="0">
                    <a:latin typeface="仿宋" panose="02010609060101010101" pitchFamily="49" charset="-122"/>
                    <a:ea typeface="仿宋" panose="02010609060101010101" pitchFamily="49" charset="-122"/>
                  </a:rPr>
                  <a:t>2</a:t>
                </a:r>
                <a:r>
                  <a:rPr lang="zh-CN" altLang="en-US" sz="4000" b="1" dirty="0">
                    <a:latin typeface="仿宋" panose="02010609060101010101" pitchFamily="49" charset="-122"/>
                    <a:ea typeface="仿宋" panose="02010609060101010101" pitchFamily="49" charset="-122"/>
                  </a:rPr>
                  <a:t>倍时</a:t>
                </a:r>
                <a:r>
                  <a:rPr lang="en-US" altLang="zh-CN" sz="4000" b="1" dirty="0">
                    <a:latin typeface="仿宋" panose="02010609060101010101" pitchFamily="49" charset="-122"/>
                    <a:ea typeface="仿宋" panose="02010609060101010101" pitchFamily="49" charset="-122"/>
                  </a:rPr>
                  <a:t>,</a:t>
                </a:r>
                <a:r>
                  <a:rPr lang="zh-CN" altLang="en-US" sz="4000" b="1" dirty="0">
                    <a:latin typeface="仿宋" panose="02010609060101010101" pitchFamily="49" charset="-122"/>
                    <a:ea typeface="仿宋" panose="02010609060101010101" pitchFamily="49" charset="-122"/>
                  </a:rPr>
                  <a:t>即</a:t>
                </a:r>
                <a:r>
                  <a:rPr lang="en-US" altLang="zh-CN" sz="4000" b="1" dirty="0">
                    <a:latin typeface="仿宋" panose="02010609060101010101" pitchFamily="49" charset="-122"/>
                    <a:ea typeface="仿宋" panose="02010609060101010101" pitchFamily="49" charset="-122"/>
                  </a:rPr>
                  <a:t>a</a:t>
                </a:r>
                <a:r>
                  <a:rPr lang="zh-CN" altLang="en-US" sz="4000" b="1" dirty="0">
                    <a:latin typeface="仿宋" panose="02010609060101010101" pitchFamily="49" charset="-122"/>
                    <a:ea typeface="仿宋" panose="02010609060101010101" pitchFamily="49" charset="-122"/>
                  </a:rPr>
                  <a:t>≈</a:t>
                </a:r>
                <a:r>
                  <a:rPr lang="en-US" altLang="zh-CN" sz="4000" b="1" dirty="0">
                    <a:latin typeface="仿宋" panose="02010609060101010101" pitchFamily="49" charset="-122"/>
                    <a:ea typeface="仿宋" panose="02010609060101010101" pitchFamily="49" charset="-122"/>
                  </a:rPr>
                  <a:t>1,</a:t>
                </a:r>
                <a:r>
                  <a:rPr lang="zh-CN" altLang="en-US" sz="4000" b="1" dirty="0">
                    <a:latin typeface="仿宋" panose="02010609060101010101" pitchFamily="49" charset="-122"/>
                    <a:ea typeface="仿宋" panose="02010609060101010101" pitchFamily="49" charset="-122"/>
                  </a:rPr>
                  <a:t>系统进入不稳定区域</a:t>
                </a:r>
                <a:r>
                  <a:rPr lang="en-US" altLang="zh-CN" sz="4000" b="1" dirty="0">
                    <a:latin typeface="仿宋" panose="02010609060101010101" pitchFamily="49" charset="-122"/>
                    <a:ea typeface="仿宋" panose="02010609060101010101" pitchFamily="49" charset="-122"/>
                  </a:rPr>
                  <a:t>,</a:t>
                </a:r>
                <a:r>
                  <a:rPr lang="zh-CN" altLang="en-US" sz="4000" b="1" dirty="0">
                    <a:latin typeface="仿宋" panose="02010609060101010101" pitchFamily="49" charset="-122"/>
                    <a:ea typeface="仿宋" panose="02010609060101010101" pitchFamily="49" charset="-122"/>
                  </a:rPr>
                  <a:t>导致摆角</a:t>
                </a:r>
                <a:r>
                  <a:rPr lang="en-US" altLang="zh-CN" sz="4000" b="1" dirty="0">
                    <a:latin typeface="仿宋" panose="02010609060101010101" pitchFamily="49" charset="-122"/>
                    <a:ea typeface="仿宋" panose="02010609060101010101" pitchFamily="49" charset="-122"/>
                  </a:rPr>
                  <a:t>θ</a:t>
                </a:r>
                <a:r>
                  <a:rPr lang="zh-CN" altLang="en-US" sz="4000" b="1" dirty="0">
                    <a:latin typeface="仿宋" panose="02010609060101010101" pitchFamily="49" charset="-122"/>
                    <a:ea typeface="仿宋" panose="02010609060101010101" pitchFamily="49" charset="-122"/>
                  </a:rPr>
                  <a:t>随时间指数增长</a:t>
                </a:r>
                <a:r>
                  <a:rPr lang="en-US" altLang="zh-CN" sz="4000" b="1" dirty="0">
                    <a:latin typeface="仿宋" panose="02010609060101010101" pitchFamily="49" charset="-122"/>
                    <a:ea typeface="仿宋" panose="02010609060101010101" pitchFamily="49" charset="-122"/>
                  </a:rPr>
                  <a:t>,</a:t>
                </a:r>
                <a:r>
                  <a:rPr lang="zh-CN" altLang="en-US" sz="4000" b="1" dirty="0">
                    <a:latin typeface="仿宋" panose="02010609060101010101" pitchFamily="49" charset="-122"/>
                    <a:ea typeface="仿宋" panose="02010609060101010101" pitchFamily="49" charset="-122"/>
                  </a:rPr>
                  <a:t>出现参数共振现象</a:t>
                </a:r>
                <a:r>
                  <a:rPr lang="en-US" altLang="zh-CN" sz="4000" b="1" dirty="0">
                    <a:latin typeface="仿宋" panose="02010609060101010101" pitchFamily="49" charset="-122"/>
                    <a:ea typeface="仿宋" panose="02010609060101010101" pitchFamily="49" charset="-122"/>
                  </a:rPr>
                  <a:t>.</a:t>
                </a:r>
                <a:endParaRPr lang="zh-CN" altLang="en-US" sz="4000" b="1" dirty="0">
                  <a:latin typeface="仿宋" panose="02010609060101010101" pitchFamily="49" charset="-122"/>
                  <a:ea typeface="仿宋" panose="02010609060101010101" pitchFamily="49" charset="-122"/>
                </a:endParaRPr>
              </a:p>
            </p:txBody>
          </p:sp>
        </mc:Choice>
        <mc:Fallback xmlns="">
          <p:sp>
            <p:nvSpPr>
              <p:cNvPr id="15" name="文本框 14">
                <a:extLst>
                  <a:ext uri="{FF2B5EF4-FFF2-40B4-BE49-F238E27FC236}">
                    <a16:creationId xmlns:a16="http://schemas.microsoft.com/office/drawing/2014/main" id="{EA04BCC7-DA7F-6905-3611-09053364F5BE}"/>
                  </a:ext>
                </a:extLst>
              </p:cNvPr>
              <p:cNvSpPr txBox="1">
                <a:spLocks noRot="1" noChangeAspect="1" noMove="1" noResize="1" noEditPoints="1" noAdjustHandles="1" noChangeArrowheads="1" noChangeShapeType="1" noTextEdit="1"/>
              </p:cNvSpPr>
              <p:nvPr/>
            </p:nvSpPr>
            <p:spPr>
              <a:xfrm>
                <a:off x="340577" y="3893033"/>
                <a:ext cx="9159645" cy="4401205"/>
              </a:xfrm>
              <a:prstGeom prst="rect">
                <a:avLst/>
              </a:prstGeom>
              <a:blipFill>
                <a:blip r:embed="rId5"/>
                <a:stretch>
                  <a:fillRect l="-2397" t="-2493" r="-1798" b="-4986"/>
                </a:stretch>
              </a:blipFill>
            </p:spPr>
            <p:txBody>
              <a:bodyPr/>
              <a:lstStyle/>
              <a:p>
                <a:r>
                  <a:rPr lang="zh-CN" altLang="en-US">
                    <a:noFill/>
                  </a:rPr>
                  <a:t> </a:t>
                </a:r>
              </a:p>
            </p:txBody>
          </p:sp>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659</TotalTime>
  <Words>479</Words>
  <Application>Microsoft Office PowerPoint</Application>
  <PresentationFormat>自定义</PresentationFormat>
  <Paragraphs>62</Paragraphs>
  <Slides>13</Slides>
  <Notes>4</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13</vt:i4>
      </vt:variant>
    </vt:vector>
  </HeadingPairs>
  <TitlesOfParts>
    <vt:vector size="28" baseType="lpstr">
      <vt:lpstr>方正兰亭细黑简体</vt:lpstr>
      <vt:lpstr>Arial Black</vt:lpstr>
      <vt:lpstr>华文琥珀</vt:lpstr>
      <vt:lpstr>Calibri</vt:lpstr>
      <vt:lpstr>思源黑体 CN Normal</vt:lpstr>
      <vt:lpstr>仿宋</vt:lpstr>
      <vt:lpstr>方正兰亭粗黑简体</vt:lpstr>
      <vt:lpstr>黑体</vt:lpstr>
      <vt:lpstr>等线</vt:lpstr>
      <vt:lpstr>Poppins Bold</vt:lpstr>
      <vt:lpstr>Poppins</vt:lpstr>
      <vt:lpstr>Arial</vt:lpstr>
      <vt:lpstr>Cambria Math</vt:lpstr>
      <vt:lpstr>Comic Sans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Black Simple Illustrative Modern Science Presentation</dc:title>
  <cp:lastModifiedBy>世建 文</cp:lastModifiedBy>
  <cp:revision>22</cp:revision>
  <dcterms:created xsi:type="dcterms:W3CDTF">2006-08-16T00:00:00Z</dcterms:created>
  <dcterms:modified xsi:type="dcterms:W3CDTF">2024-12-22T06:42:03Z</dcterms:modified>
  <dc:identifier>DAGZVvZ3g4Y</dc:identifier>
</cp:coreProperties>
</file>